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1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2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201" y="1647144"/>
            <a:ext cx="9144000" cy="2387600"/>
          </a:xfrm>
        </p:spPr>
        <p:txBody>
          <a:bodyPr/>
          <a:lstStyle/>
          <a:p>
            <a:pPr algn="ctr"/>
            <a:r>
              <a:rPr lang="en-US" b="1" dirty="0"/>
              <a:t>2020 </a:t>
            </a:r>
            <a:br>
              <a:rPr lang="en-US" b="1" dirty="0"/>
            </a:br>
            <a:r>
              <a:rPr lang="en-US" b="1" dirty="0"/>
              <a:t>Georgia State Elections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201" y="4126819"/>
            <a:ext cx="9144000" cy="1655762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</a:rPr>
              <a:t>Primary Outcomes, General Elections and Potential Impact</a:t>
            </a:r>
          </a:p>
        </p:txBody>
      </p:sp>
    </p:spTree>
    <p:extLst>
      <p:ext uri="{BB962C8B-B14F-4D97-AF65-F5344CB8AC3E}">
        <p14:creationId xmlns:p14="http://schemas.microsoft.com/office/powerpoint/2010/main" val="263450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49247A-3437-41E5-AE17-7C9313719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647" y="345810"/>
            <a:ext cx="5957049" cy="1325563"/>
          </a:xfrm>
        </p:spPr>
        <p:txBody>
          <a:bodyPr>
            <a:noAutofit/>
          </a:bodyPr>
          <a:lstStyle/>
          <a:p>
            <a:r>
              <a:rPr lang="en-US" b="1" dirty="0"/>
              <a:t>Primary Election Analysis: Unique Factors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7927B9-B7B5-4A07-B6A1-21DAC1CA7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3" y="1725161"/>
            <a:ext cx="5589495" cy="502526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Candidate Issues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Incumbent Disadvantage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Voter Psyche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Legislator Fatigue</a:t>
            </a:r>
          </a:p>
          <a:p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Voting Issues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Absentee Ballot Delays</a:t>
            </a:r>
          </a:p>
          <a:p>
            <a:pPr lvl="2"/>
            <a:r>
              <a:rPr lang="en-US" sz="2000" dirty="0">
                <a:solidFill>
                  <a:schemeClr val="tx2"/>
                </a:solidFill>
              </a:rPr>
              <a:t>11,000 voters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New Machines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Poll Workers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Impact of COVID on In-Person Voting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926E52-879C-47DC-9E5E-743EBB52BC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86" r="2073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pic>
        <p:nvPicPr>
          <p:cNvPr id="10" name="Picture 9" descr="A group of people walking down a dirt road&#10;&#10;Description automatically generated">
            <a:extLst>
              <a:ext uri="{FF2B5EF4-FFF2-40B4-BE49-F238E27FC236}">
                <a16:creationId xmlns:a16="http://schemas.microsoft.com/office/drawing/2014/main" id="{AE9B5C40-41B6-46E6-8496-A146D014A6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748" r="23897" b="-2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2235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49247A-3437-41E5-AE17-7C9313719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64" y="561892"/>
            <a:ext cx="9293602" cy="1320800"/>
          </a:xfrm>
        </p:spPr>
        <p:txBody>
          <a:bodyPr/>
          <a:lstStyle/>
          <a:p>
            <a:pPr algn="ctr"/>
            <a:r>
              <a:rPr lang="en-US" b="1" dirty="0"/>
              <a:t>Primary Election Analysis: Voter Turn Out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FBB07FB-68D4-466B-9834-6201D0C887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566" y="1308804"/>
            <a:ext cx="9199659" cy="527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7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49247A-3437-41E5-AE17-7C9313719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2437737" cy="4930246"/>
          </a:xfrm>
        </p:spPr>
        <p:txBody>
          <a:bodyPr>
            <a:normAutofit/>
          </a:bodyPr>
          <a:lstStyle/>
          <a:p>
            <a:pPr algn="r"/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Primary Election Analysis-Impact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7927B9-B7B5-4A07-B6A1-21DAC1CA7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3579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b="1" dirty="0">
                <a:solidFill>
                  <a:schemeClr val="tx2"/>
                </a:solidFill>
              </a:rPr>
              <a:t>Races Decided 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111 with 125 in Play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26 Open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Incumbent Losses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Rep. Pam Dickerson (D-Conyers)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Rep. Jeff Jones (R-Brunswick)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Constitutional Officers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Leadership Concerns/Opportunity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5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49247A-3437-41E5-AE17-7C9313719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331" y="609600"/>
            <a:ext cx="9118674" cy="1320800"/>
          </a:xfrm>
        </p:spPr>
        <p:txBody>
          <a:bodyPr/>
          <a:lstStyle/>
          <a:p>
            <a:pPr algn="ctr"/>
            <a:r>
              <a:rPr lang="en-US" b="1" dirty="0"/>
              <a:t>2020 General Election: Balance of Power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7927B9-B7B5-4A07-B6A1-21DAC1CA7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7F57FC-D64D-4527-8289-1228966A1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69" y="1708926"/>
            <a:ext cx="9630808" cy="453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7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49247A-3437-41E5-AE17-7C9313719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256722" cy="4930246"/>
          </a:xfrm>
        </p:spPr>
        <p:txBody>
          <a:bodyPr>
            <a:normAutofit/>
          </a:bodyPr>
          <a:lstStyle/>
          <a:p>
            <a:pPr algn="r"/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General Election:  Components in Outcome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7927B9-B7B5-4A07-B6A1-21DAC1CA7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927754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600" b="1" dirty="0"/>
              <a:t>Presidential Election</a:t>
            </a:r>
          </a:p>
          <a:p>
            <a:r>
              <a:rPr lang="en-US" sz="2600" b="1" dirty="0"/>
              <a:t>Democrat Organization</a:t>
            </a:r>
          </a:p>
          <a:p>
            <a:r>
              <a:rPr lang="en-US" sz="2600" b="1" dirty="0"/>
              <a:t>GOP Messaging</a:t>
            </a:r>
          </a:p>
          <a:p>
            <a:r>
              <a:rPr lang="en-US" sz="2600" b="1" dirty="0"/>
              <a:t>Redistricting</a:t>
            </a:r>
          </a:p>
          <a:p>
            <a:r>
              <a:rPr lang="en-US" sz="2600" b="1" dirty="0"/>
              <a:t>Fatigue</a:t>
            </a:r>
          </a:p>
          <a:p>
            <a:r>
              <a:rPr lang="en-US" sz="2600" b="1" dirty="0"/>
              <a:t>COVID</a:t>
            </a:r>
          </a:p>
          <a:p>
            <a:r>
              <a:rPr lang="en-US" sz="2600" b="1" dirty="0"/>
              <a:t>Voter Psyche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7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49247A-3437-41E5-AE17-7C9313719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2916978" cy="4461163"/>
          </a:xfrm>
        </p:spPr>
        <p:txBody>
          <a:bodyPr>
            <a:normAutofit/>
          </a:bodyPr>
          <a:lstStyle/>
          <a:p>
            <a:br>
              <a:rPr lang="en-US" b="1" dirty="0"/>
            </a:br>
            <a:r>
              <a:rPr lang="en-US" b="1" dirty="0"/>
              <a:t>General Election:  Potential Impact to Credit Unions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7927B9-B7B5-4A07-B6A1-21DAC1CA7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1082" y="1153572"/>
            <a:ext cx="7384269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r>
              <a:rPr lang="en-US" sz="2400" b="1" dirty="0"/>
              <a:t>Key Seats at Risk</a:t>
            </a:r>
          </a:p>
          <a:p>
            <a:pPr lvl="1"/>
            <a:r>
              <a:rPr lang="en-US" sz="2000" dirty="0"/>
              <a:t>Sen. PK Martin (R-Lawrenceville)</a:t>
            </a:r>
          </a:p>
          <a:p>
            <a:pPr lvl="1"/>
            <a:r>
              <a:rPr lang="en-US" sz="2000" dirty="0"/>
              <a:t>Rep. Brett Harrell (R-Snellville)</a:t>
            </a:r>
          </a:p>
          <a:p>
            <a:pPr lvl="1"/>
            <a:r>
              <a:rPr lang="en-US" sz="2000" dirty="0"/>
              <a:t>Rep. Bob Trammell (D-</a:t>
            </a:r>
            <a:r>
              <a:rPr lang="en-US" sz="2000" dirty="0" err="1"/>
              <a:t>Luthersville</a:t>
            </a:r>
            <a:r>
              <a:rPr lang="en-US" sz="2000" dirty="0"/>
              <a:t>)</a:t>
            </a:r>
          </a:p>
          <a:p>
            <a:r>
              <a:rPr lang="en-US" sz="2400" b="1" dirty="0"/>
              <a:t>Open Seat in Play</a:t>
            </a:r>
          </a:p>
          <a:p>
            <a:pPr lvl="1"/>
            <a:r>
              <a:rPr lang="en-US" sz="2000" dirty="0"/>
              <a:t>Max Burns (R-Sylvania)</a:t>
            </a:r>
          </a:p>
          <a:p>
            <a:r>
              <a:rPr lang="en-US" sz="2400" b="1" dirty="0"/>
              <a:t>Impact of House Leadership</a:t>
            </a:r>
          </a:p>
          <a:p>
            <a:pPr lvl="1"/>
            <a:r>
              <a:rPr lang="en-US" sz="2000" dirty="0"/>
              <a:t>Reversal of Power?</a:t>
            </a:r>
          </a:p>
          <a:p>
            <a:pPr lvl="1"/>
            <a:r>
              <a:rPr lang="en-US" sz="2000" dirty="0"/>
              <a:t>Balance of Power?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8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168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2020  Georgia State Elections</vt:lpstr>
      <vt:lpstr>Primary Election Analysis: Unique Factors</vt:lpstr>
      <vt:lpstr>Primary Election Analysis: Voter Turn Out</vt:lpstr>
      <vt:lpstr>  Primary Election Analysis-Impact</vt:lpstr>
      <vt:lpstr>2020 General Election: Balance of Power</vt:lpstr>
      <vt:lpstr>  General Election:  Components in Outcome</vt:lpstr>
      <vt:lpstr> General Election:  Potential Impact to Credit Unions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 Georgia State Elections</dc:title>
  <dc:creator>Brandee Bickle</dc:creator>
  <cp:lastModifiedBy>Paul Mueller</cp:lastModifiedBy>
  <cp:revision>3</cp:revision>
  <dcterms:created xsi:type="dcterms:W3CDTF">2020-08-19T15:57:29Z</dcterms:created>
  <dcterms:modified xsi:type="dcterms:W3CDTF">2020-08-19T17:07:40Z</dcterms:modified>
</cp:coreProperties>
</file>