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78" r:id="rId3"/>
    <p:sldId id="258" r:id="rId4"/>
    <p:sldId id="2621" r:id="rId5"/>
    <p:sldId id="2622" r:id="rId6"/>
    <p:sldId id="2618" r:id="rId7"/>
    <p:sldId id="2623" r:id="rId8"/>
    <p:sldId id="283" r:id="rId9"/>
    <p:sldId id="284" r:id="rId10"/>
    <p:sldId id="2620" r:id="rId11"/>
    <p:sldId id="2631" r:id="rId12"/>
    <p:sldId id="263" r:id="rId13"/>
    <p:sldId id="264" r:id="rId14"/>
    <p:sldId id="265" r:id="rId15"/>
    <p:sldId id="266" r:id="rId16"/>
    <p:sldId id="267" r:id="rId17"/>
    <p:sldId id="2625" r:id="rId18"/>
    <p:sldId id="2626" r:id="rId19"/>
    <p:sldId id="2632" r:id="rId20"/>
    <p:sldId id="262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1D25"/>
    <a:srgbClr val="1D4274"/>
    <a:srgbClr val="FED013"/>
    <a:srgbClr val="F4C813"/>
    <a:srgbClr val="014C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1E1834-1D9F-449F-86F5-A993ABDA9FD0}" v="4" dt="2022-03-14T22:25:29.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4"/>
    <p:restoredTop sz="94694"/>
  </p:normalViewPr>
  <p:slideViewPr>
    <p:cSldViewPr snapToGrid="0" snapToObjects="1">
      <p:cViewPr varScale="1">
        <p:scale>
          <a:sx n="61" d="100"/>
          <a:sy n="61" d="100"/>
        </p:scale>
        <p:origin x="115" y="48"/>
      </p:cViewPr>
      <p:guideLst/>
    </p:cSldViewPr>
  </p:slideViewPr>
  <p:notesTextViewPr>
    <p:cViewPr>
      <p:scale>
        <a:sx n="1" d="1"/>
        <a:sy n="1" d="1"/>
      </p:scale>
      <p:origin x="0" y="0"/>
    </p:cViewPr>
  </p:notesTextViewPr>
  <p:sorterViewPr>
    <p:cViewPr>
      <p:scale>
        <a:sx n="100" d="100"/>
        <a:sy n="100" d="100"/>
      </p:scale>
      <p:origin x="0" y="-35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Georgia Governor – Republican Primary Polling</a:t>
            </a:r>
            <a:r>
              <a:rPr lang="en-US" baseline="0" dirty="0">
                <a:solidFill>
                  <a:schemeClr val="tx1"/>
                </a:solidFill>
              </a:rPr>
              <a:t> Data</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Kemp</c:v>
                </c:pt>
              </c:strCache>
            </c:strRef>
          </c:tx>
          <c:spPr>
            <a:solidFill>
              <a:srgbClr val="FF0000"/>
            </a:solidFill>
            <a:ln>
              <a:noFill/>
            </a:ln>
            <a:effectLst/>
          </c:spPr>
          <c:invertIfNegative val="0"/>
          <c:cat>
            <c:strRef>
              <c:f>Sheet1!$A$2:$A$5</c:f>
              <c:strCache>
                <c:ptCount val="4"/>
                <c:pt idx="0">
                  <c:v>Fox News (3/2-3/6)</c:v>
                </c:pt>
                <c:pt idx="1">
                  <c:v>Fox 5/InsiderAdvantage (2/28-3/1)</c:v>
                </c:pt>
                <c:pt idx="2">
                  <c:v>Trafalgar Group (R) 2/11-2/13</c:v>
                </c:pt>
                <c:pt idx="3">
                  <c:v>Quinnipiac (1/19-1/24)</c:v>
                </c:pt>
              </c:strCache>
            </c:strRef>
          </c:cat>
          <c:val>
            <c:numRef>
              <c:f>Sheet1!$B$2:$B$5</c:f>
              <c:numCache>
                <c:formatCode>General</c:formatCode>
                <c:ptCount val="4"/>
                <c:pt idx="0">
                  <c:v>50</c:v>
                </c:pt>
                <c:pt idx="1">
                  <c:v>44</c:v>
                </c:pt>
                <c:pt idx="2">
                  <c:v>49</c:v>
                </c:pt>
                <c:pt idx="3">
                  <c:v>43</c:v>
                </c:pt>
              </c:numCache>
            </c:numRef>
          </c:val>
          <c:extLst>
            <c:ext xmlns:c16="http://schemas.microsoft.com/office/drawing/2014/chart" uri="{C3380CC4-5D6E-409C-BE32-E72D297353CC}">
              <c16:uniqueId val="{00000000-57B3-498C-8B1D-043EF99588E6}"/>
            </c:ext>
          </c:extLst>
        </c:ser>
        <c:ser>
          <c:idx val="1"/>
          <c:order val="1"/>
          <c:tx>
            <c:strRef>
              <c:f>Sheet1!$C$1</c:f>
              <c:strCache>
                <c:ptCount val="1"/>
                <c:pt idx="0">
                  <c:v>Perdue</c:v>
                </c:pt>
              </c:strCache>
            </c:strRef>
          </c:tx>
          <c:spPr>
            <a:solidFill>
              <a:srgbClr val="C00000"/>
            </a:solidFill>
            <a:ln>
              <a:noFill/>
            </a:ln>
            <a:effectLst/>
          </c:spPr>
          <c:invertIfNegative val="0"/>
          <c:cat>
            <c:strRef>
              <c:f>Sheet1!$A$2:$A$5</c:f>
              <c:strCache>
                <c:ptCount val="4"/>
                <c:pt idx="0">
                  <c:v>Fox News (3/2-3/6)</c:v>
                </c:pt>
                <c:pt idx="1">
                  <c:v>Fox 5/InsiderAdvantage (2/28-3/1)</c:v>
                </c:pt>
                <c:pt idx="2">
                  <c:v>Trafalgar Group (R) 2/11-2/13</c:v>
                </c:pt>
                <c:pt idx="3">
                  <c:v>Quinnipiac (1/19-1/24)</c:v>
                </c:pt>
              </c:strCache>
            </c:strRef>
          </c:cat>
          <c:val>
            <c:numRef>
              <c:f>Sheet1!$C$2:$C$5</c:f>
              <c:numCache>
                <c:formatCode>General</c:formatCode>
                <c:ptCount val="4"/>
                <c:pt idx="0">
                  <c:v>39</c:v>
                </c:pt>
                <c:pt idx="1">
                  <c:v>35</c:v>
                </c:pt>
                <c:pt idx="2">
                  <c:v>40</c:v>
                </c:pt>
                <c:pt idx="3">
                  <c:v>36</c:v>
                </c:pt>
              </c:numCache>
            </c:numRef>
          </c:val>
          <c:extLst>
            <c:ext xmlns:c16="http://schemas.microsoft.com/office/drawing/2014/chart" uri="{C3380CC4-5D6E-409C-BE32-E72D297353CC}">
              <c16:uniqueId val="{00000001-57B3-498C-8B1D-043EF99588E6}"/>
            </c:ext>
          </c:extLst>
        </c:ser>
        <c:ser>
          <c:idx val="2"/>
          <c:order val="2"/>
          <c:tx>
            <c:strRef>
              <c:f>Sheet1!$D$1</c:f>
              <c:strCache>
                <c:ptCount val="1"/>
                <c:pt idx="0">
                  <c:v>Taylor</c:v>
                </c:pt>
              </c:strCache>
            </c:strRef>
          </c:tx>
          <c:spPr>
            <a:solidFill>
              <a:schemeClr val="accent4">
                <a:lumMod val="60000"/>
                <a:lumOff val="40000"/>
              </a:schemeClr>
            </a:solidFill>
            <a:ln>
              <a:noFill/>
            </a:ln>
            <a:effectLst/>
          </c:spPr>
          <c:invertIfNegative val="0"/>
          <c:cat>
            <c:strRef>
              <c:f>Sheet1!$A$2:$A$5</c:f>
              <c:strCache>
                <c:ptCount val="4"/>
                <c:pt idx="0">
                  <c:v>Fox News (3/2-3/6)</c:v>
                </c:pt>
                <c:pt idx="1">
                  <c:v>Fox 5/InsiderAdvantage (2/28-3/1)</c:v>
                </c:pt>
                <c:pt idx="2">
                  <c:v>Trafalgar Group (R) 2/11-2/13</c:v>
                </c:pt>
                <c:pt idx="3">
                  <c:v>Quinnipiac (1/19-1/24)</c:v>
                </c:pt>
              </c:strCache>
            </c:strRef>
          </c:cat>
          <c:val>
            <c:numRef>
              <c:f>Sheet1!$D$2:$D$5</c:f>
              <c:numCache>
                <c:formatCode>General</c:formatCode>
                <c:ptCount val="4"/>
                <c:pt idx="0">
                  <c:v>0</c:v>
                </c:pt>
                <c:pt idx="1">
                  <c:v>3</c:v>
                </c:pt>
                <c:pt idx="2">
                  <c:v>3</c:v>
                </c:pt>
                <c:pt idx="3">
                  <c:v>4</c:v>
                </c:pt>
              </c:numCache>
            </c:numRef>
          </c:val>
          <c:extLst>
            <c:ext xmlns:c16="http://schemas.microsoft.com/office/drawing/2014/chart" uri="{C3380CC4-5D6E-409C-BE32-E72D297353CC}">
              <c16:uniqueId val="{00000002-57B3-498C-8B1D-043EF99588E6}"/>
            </c:ext>
          </c:extLst>
        </c:ser>
        <c:ser>
          <c:idx val="3"/>
          <c:order val="3"/>
          <c:tx>
            <c:strRef>
              <c:f>Sheet1!$E$1</c:f>
              <c:strCache>
                <c:ptCount val="1"/>
                <c:pt idx="0">
                  <c:v>Davis</c:v>
                </c:pt>
              </c:strCache>
            </c:strRef>
          </c:tx>
          <c:spPr>
            <a:solidFill>
              <a:schemeClr val="accent2">
                <a:lumMod val="75000"/>
              </a:schemeClr>
            </a:solidFill>
            <a:ln>
              <a:noFill/>
            </a:ln>
            <a:effectLst/>
          </c:spPr>
          <c:invertIfNegative val="0"/>
          <c:cat>
            <c:strRef>
              <c:f>Sheet1!$A$2:$A$5</c:f>
              <c:strCache>
                <c:ptCount val="4"/>
                <c:pt idx="0">
                  <c:v>Fox News (3/2-3/6)</c:v>
                </c:pt>
                <c:pt idx="1">
                  <c:v>Fox 5/InsiderAdvantage (2/28-3/1)</c:v>
                </c:pt>
                <c:pt idx="2">
                  <c:v>Trafalgar Group (R) 2/11-2/13</c:v>
                </c:pt>
                <c:pt idx="3">
                  <c:v>Quinnipiac (1/19-1/24)</c:v>
                </c:pt>
              </c:strCache>
            </c:strRef>
          </c:cat>
          <c:val>
            <c:numRef>
              <c:f>Sheet1!$E$2:$E$5</c:f>
              <c:numCache>
                <c:formatCode>General</c:formatCode>
                <c:ptCount val="4"/>
                <c:pt idx="0">
                  <c:v>0</c:v>
                </c:pt>
                <c:pt idx="1">
                  <c:v>1</c:v>
                </c:pt>
                <c:pt idx="2">
                  <c:v>0</c:v>
                </c:pt>
                <c:pt idx="3">
                  <c:v>0</c:v>
                </c:pt>
              </c:numCache>
            </c:numRef>
          </c:val>
          <c:extLst>
            <c:ext xmlns:c16="http://schemas.microsoft.com/office/drawing/2014/chart" uri="{C3380CC4-5D6E-409C-BE32-E72D297353CC}">
              <c16:uniqueId val="{00000004-57B3-498C-8B1D-043EF99588E6}"/>
            </c:ext>
          </c:extLst>
        </c:ser>
        <c:dLbls>
          <c:showLegendKey val="0"/>
          <c:showVal val="0"/>
          <c:showCatName val="0"/>
          <c:showSerName val="0"/>
          <c:showPercent val="0"/>
          <c:showBubbleSize val="0"/>
        </c:dLbls>
        <c:gapWidth val="219"/>
        <c:overlap val="-27"/>
        <c:axId val="762746272"/>
        <c:axId val="762745440"/>
      </c:barChart>
      <c:catAx>
        <c:axId val="76274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745440"/>
        <c:crosses val="autoZero"/>
        <c:auto val="1"/>
        <c:lblAlgn val="ctr"/>
        <c:lblOffset val="100"/>
        <c:noMultiLvlLbl val="0"/>
      </c:catAx>
      <c:valAx>
        <c:axId val="76274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74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tx1"/>
                </a:solidFill>
              </a:rPr>
              <a:t>Georgia Senate – Republican Primary Polling</a:t>
            </a:r>
            <a:r>
              <a:rPr lang="en-US" baseline="0" dirty="0">
                <a:solidFill>
                  <a:schemeClr val="tx1"/>
                </a:solidFill>
              </a:rPr>
              <a:t> Data</a:t>
            </a:r>
            <a:endParaRPr lang="en-US" dirty="0">
              <a:solidFill>
                <a:schemeClr val="tx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Walker</c:v>
                </c:pt>
              </c:strCache>
            </c:strRef>
          </c:tx>
          <c:spPr>
            <a:solidFill>
              <a:srgbClr val="FF0000"/>
            </a:solidFill>
            <a:ln>
              <a:noFill/>
            </a:ln>
            <a:effectLst/>
          </c:spPr>
          <c:invertIfNegative val="0"/>
          <c:cat>
            <c:strRef>
              <c:f>Sheet1!$A$2:$A$4</c:f>
              <c:strCache>
                <c:ptCount val="3"/>
                <c:pt idx="0">
                  <c:v>Fox News (3/2-3/6)</c:v>
                </c:pt>
                <c:pt idx="1">
                  <c:v>Fox 5/Insider Advantage (2/28-3/1)</c:v>
                </c:pt>
                <c:pt idx="2">
                  <c:v>Trafalgar Group (R) 2/11-2/13</c:v>
                </c:pt>
              </c:strCache>
            </c:strRef>
          </c:cat>
          <c:val>
            <c:numRef>
              <c:f>Sheet1!$B$2:$B$4</c:f>
              <c:numCache>
                <c:formatCode>General</c:formatCode>
                <c:ptCount val="3"/>
                <c:pt idx="0">
                  <c:v>66</c:v>
                </c:pt>
                <c:pt idx="1">
                  <c:v>62</c:v>
                </c:pt>
                <c:pt idx="2">
                  <c:v>70</c:v>
                </c:pt>
              </c:numCache>
            </c:numRef>
          </c:val>
          <c:extLst>
            <c:ext xmlns:c16="http://schemas.microsoft.com/office/drawing/2014/chart" uri="{C3380CC4-5D6E-409C-BE32-E72D297353CC}">
              <c16:uniqueId val="{00000000-57B3-498C-8B1D-043EF99588E6}"/>
            </c:ext>
          </c:extLst>
        </c:ser>
        <c:ser>
          <c:idx val="1"/>
          <c:order val="1"/>
          <c:tx>
            <c:strRef>
              <c:f>Sheet1!$C$1</c:f>
              <c:strCache>
                <c:ptCount val="1"/>
                <c:pt idx="0">
                  <c:v>Black</c:v>
                </c:pt>
              </c:strCache>
            </c:strRef>
          </c:tx>
          <c:spPr>
            <a:solidFill>
              <a:schemeClr val="accent6"/>
            </a:solidFill>
            <a:ln>
              <a:noFill/>
            </a:ln>
            <a:effectLst/>
          </c:spPr>
          <c:invertIfNegative val="0"/>
          <c:cat>
            <c:strRef>
              <c:f>Sheet1!$A$2:$A$4</c:f>
              <c:strCache>
                <c:ptCount val="3"/>
                <c:pt idx="0">
                  <c:v>Fox News (3/2-3/6)</c:v>
                </c:pt>
                <c:pt idx="1">
                  <c:v>Fox 5/Insider Advantage (2/28-3/1)</c:v>
                </c:pt>
                <c:pt idx="2">
                  <c:v>Trafalgar Group (R) 2/11-2/13</c:v>
                </c:pt>
              </c:strCache>
            </c:strRef>
          </c:cat>
          <c:val>
            <c:numRef>
              <c:f>Sheet1!$C$2:$C$4</c:f>
              <c:numCache>
                <c:formatCode>General</c:formatCode>
                <c:ptCount val="3"/>
                <c:pt idx="0">
                  <c:v>8</c:v>
                </c:pt>
                <c:pt idx="1">
                  <c:v>5</c:v>
                </c:pt>
                <c:pt idx="2">
                  <c:v>6</c:v>
                </c:pt>
              </c:numCache>
            </c:numRef>
          </c:val>
          <c:extLst>
            <c:ext xmlns:c16="http://schemas.microsoft.com/office/drawing/2014/chart" uri="{C3380CC4-5D6E-409C-BE32-E72D297353CC}">
              <c16:uniqueId val="{00000001-57B3-498C-8B1D-043EF99588E6}"/>
            </c:ext>
          </c:extLst>
        </c:ser>
        <c:ser>
          <c:idx val="2"/>
          <c:order val="2"/>
          <c:tx>
            <c:strRef>
              <c:f>Sheet1!$D$1</c:f>
              <c:strCache>
                <c:ptCount val="1"/>
                <c:pt idx="0">
                  <c:v>King</c:v>
                </c:pt>
              </c:strCache>
            </c:strRef>
          </c:tx>
          <c:spPr>
            <a:solidFill>
              <a:schemeClr val="accent4">
                <a:lumMod val="60000"/>
                <a:lumOff val="40000"/>
              </a:schemeClr>
            </a:solidFill>
            <a:ln>
              <a:noFill/>
            </a:ln>
            <a:effectLst/>
          </c:spPr>
          <c:invertIfNegative val="0"/>
          <c:cat>
            <c:strRef>
              <c:f>Sheet1!$A$2:$A$4</c:f>
              <c:strCache>
                <c:ptCount val="3"/>
                <c:pt idx="0">
                  <c:v>Fox News (3/2-3/6)</c:v>
                </c:pt>
                <c:pt idx="1">
                  <c:v>Fox 5/Insider Advantage (2/28-3/1)</c:v>
                </c:pt>
                <c:pt idx="2">
                  <c:v>Trafalgar Group (R) 2/11-2/13</c:v>
                </c:pt>
              </c:strCache>
            </c:strRef>
          </c:cat>
          <c:val>
            <c:numRef>
              <c:f>Sheet1!$D$2:$D$4</c:f>
              <c:numCache>
                <c:formatCode>General</c:formatCode>
                <c:ptCount val="3"/>
                <c:pt idx="0">
                  <c:v>3</c:v>
                </c:pt>
                <c:pt idx="1">
                  <c:v>3</c:v>
                </c:pt>
                <c:pt idx="2">
                  <c:v>2</c:v>
                </c:pt>
              </c:numCache>
            </c:numRef>
          </c:val>
          <c:extLst>
            <c:ext xmlns:c16="http://schemas.microsoft.com/office/drawing/2014/chart" uri="{C3380CC4-5D6E-409C-BE32-E72D297353CC}">
              <c16:uniqueId val="{00000002-57B3-498C-8B1D-043EF99588E6}"/>
            </c:ext>
          </c:extLst>
        </c:ser>
        <c:ser>
          <c:idx val="3"/>
          <c:order val="3"/>
          <c:tx>
            <c:strRef>
              <c:f>Sheet1!$E$1</c:f>
              <c:strCache>
                <c:ptCount val="1"/>
                <c:pt idx="0">
                  <c:v>Saddler</c:v>
                </c:pt>
              </c:strCache>
            </c:strRef>
          </c:tx>
          <c:spPr>
            <a:solidFill>
              <a:schemeClr val="accent1">
                <a:lumMod val="60000"/>
              </a:schemeClr>
            </a:solidFill>
            <a:ln>
              <a:noFill/>
            </a:ln>
            <a:effectLst/>
          </c:spPr>
          <c:invertIfNegative val="0"/>
          <c:cat>
            <c:strRef>
              <c:f>Sheet1!$A$2:$A$4</c:f>
              <c:strCache>
                <c:ptCount val="3"/>
                <c:pt idx="0">
                  <c:v>Fox News (3/2-3/6)</c:v>
                </c:pt>
                <c:pt idx="1">
                  <c:v>Fox 5/Insider Advantage (2/28-3/1)</c:v>
                </c:pt>
                <c:pt idx="2">
                  <c:v>Trafalgar Group (R) 2/11-2/13</c:v>
                </c:pt>
              </c:strCache>
            </c:strRef>
          </c:cat>
          <c:val>
            <c:numRef>
              <c:f>Sheet1!$E$2:$E$4</c:f>
              <c:numCache>
                <c:formatCode>General</c:formatCode>
                <c:ptCount val="3"/>
                <c:pt idx="0">
                  <c:v>2</c:v>
                </c:pt>
                <c:pt idx="1">
                  <c:v>2</c:v>
                </c:pt>
                <c:pt idx="2">
                  <c:v>3</c:v>
                </c:pt>
              </c:numCache>
            </c:numRef>
          </c:val>
          <c:extLst>
            <c:ext xmlns:c16="http://schemas.microsoft.com/office/drawing/2014/chart" uri="{C3380CC4-5D6E-409C-BE32-E72D297353CC}">
              <c16:uniqueId val="{00000004-57B3-498C-8B1D-043EF99588E6}"/>
            </c:ext>
          </c:extLst>
        </c:ser>
        <c:ser>
          <c:idx val="4"/>
          <c:order val="4"/>
          <c:tx>
            <c:strRef>
              <c:f>Sheet1!$F$1</c:f>
              <c:strCache>
                <c:ptCount val="1"/>
                <c:pt idx="0">
                  <c:v>Clark</c:v>
                </c:pt>
              </c:strCache>
            </c:strRef>
          </c:tx>
          <c:spPr>
            <a:solidFill>
              <a:schemeClr val="accent2">
                <a:lumMod val="75000"/>
              </a:schemeClr>
            </a:solidFill>
            <a:ln>
              <a:noFill/>
            </a:ln>
            <a:effectLst/>
          </c:spPr>
          <c:invertIfNegative val="0"/>
          <c:cat>
            <c:strRef>
              <c:f>Sheet1!$A$2:$A$4</c:f>
              <c:strCache>
                <c:ptCount val="3"/>
                <c:pt idx="0">
                  <c:v>Fox News (3/2-3/6)</c:v>
                </c:pt>
                <c:pt idx="1">
                  <c:v>Fox 5/Insider Advantage (2/28-3/1)</c:v>
                </c:pt>
                <c:pt idx="2">
                  <c:v>Trafalgar Group (R) 2/11-2/13</c:v>
                </c:pt>
              </c:strCache>
            </c:strRef>
          </c:cat>
          <c:val>
            <c:numRef>
              <c:f>Sheet1!$F$2:$F$4</c:f>
              <c:numCache>
                <c:formatCode>General</c:formatCode>
                <c:ptCount val="3"/>
                <c:pt idx="0">
                  <c:v>1</c:v>
                </c:pt>
                <c:pt idx="1">
                  <c:v>1</c:v>
                </c:pt>
                <c:pt idx="2">
                  <c:v>0</c:v>
                </c:pt>
              </c:numCache>
            </c:numRef>
          </c:val>
          <c:extLst>
            <c:ext xmlns:c16="http://schemas.microsoft.com/office/drawing/2014/chart" uri="{C3380CC4-5D6E-409C-BE32-E72D297353CC}">
              <c16:uniqueId val="{00000001-3B30-4AB9-BA61-E9DDC0235665}"/>
            </c:ext>
          </c:extLst>
        </c:ser>
        <c:dLbls>
          <c:showLegendKey val="0"/>
          <c:showVal val="0"/>
          <c:showCatName val="0"/>
          <c:showSerName val="0"/>
          <c:showPercent val="0"/>
          <c:showBubbleSize val="0"/>
        </c:dLbls>
        <c:gapWidth val="219"/>
        <c:overlap val="-27"/>
        <c:axId val="762746272"/>
        <c:axId val="762745440"/>
      </c:barChart>
      <c:catAx>
        <c:axId val="76274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745440"/>
        <c:crosses val="autoZero"/>
        <c:auto val="1"/>
        <c:lblAlgn val="ctr"/>
        <c:lblOffset val="100"/>
        <c:noMultiLvlLbl val="0"/>
      </c:catAx>
      <c:valAx>
        <c:axId val="7627454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627462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E21518-B212-40DA-89E4-CB964CB6ACF0}"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332283-383D-4A2D-BAA0-38F621399398}" type="slidenum">
              <a:rPr lang="en-US" smtClean="0"/>
              <a:t>‹#›</a:t>
            </a:fld>
            <a:endParaRPr lang="en-US"/>
          </a:p>
        </p:txBody>
      </p:sp>
    </p:spTree>
    <p:extLst>
      <p:ext uri="{BB962C8B-B14F-4D97-AF65-F5344CB8AC3E}">
        <p14:creationId xmlns:p14="http://schemas.microsoft.com/office/powerpoint/2010/main" val="42051201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332283-383D-4A2D-BAA0-38F621399398}" type="slidenum">
              <a:rPr lang="en-US" smtClean="0"/>
              <a:t>13</a:t>
            </a:fld>
            <a:endParaRPr lang="en-US"/>
          </a:p>
        </p:txBody>
      </p:sp>
    </p:spTree>
    <p:extLst>
      <p:ext uri="{BB962C8B-B14F-4D97-AF65-F5344CB8AC3E}">
        <p14:creationId xmlns:p14="http://schemas.microsoft.com/office/powerpoint/2010/main" val="1352439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0FEC0B-3B71-8B41-8A69-3B228351388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307CF41-40D1-2940-AB5D-117577CEB0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2F2FBD-4AEF-3749-81C4-EE3B24141463}"/>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5" name="Footer Placeholder 4">
            <a:extLst>
              <a:ext uri="{FF2B5EF4-FFF2-40B4-BE49-F238E27FC236}">
                <a16:creationId xmlns:a16="http://schemas.microsoft.com/office/drawing/2014/main" id="{B7A46509-0CD7-9149-B96C-D49FF1B9D4C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B482B81-4024-2945-973D-DD1D3B968859}"/>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245447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0E7D6-92F4-AE43-B6BF-9F35831087F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EE8EC52-1629-A949-9954-F376591AD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CDEF18-A994-A743-84F8-E76E52C18182}"/>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5" name="Footer Placeholder 4">
            <a:extLst>
              <a:ext uri="{FF2B5EF4-FFF2-40B4-BE49-F238E27FC236}">
                <a16:creationId xmlns:a16="http://schemas.microsoft.com/office/drawing/2014/main" id="{2335E9E8-3939-4C4B-962D-916BAFD252E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D5E6146-C0FA-9645-B065-C6A5FDF5F159}"/>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346529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6D942A-5D50-C346-BC46-A24F0A068BD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60C0A6-6418-0D4D-A50E-BEC74381FA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9E443D-FA30-2D47-A926-4A1D5CFF62A4}"/>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5" name="Footer Placeholder 4">
            <a:extLst>
              <a:ext uri="{FF2B5EF4-FFF2-40B4-BE49-F238E27FC236}">
                <a16:creationId xmlns:a16="http://schemas.microsoft.com/office/drawing/2014/main" id="{D094EC4C-BF92-D74B-BA4C-3AC84F8723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CE4D53F-C47E-EB4B-A2A0-B20254EA5ED4}"/>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2515824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586D1-30AD-46FA-95CE-9CB6B6466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F4819B2-DCED-4E4E-A8ED-82CB7E4E4D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186AAB-6B0F-4D28-B59A-E3B6575D2C3B}"/>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6B38835B-1C14-4587-BBAF-BFE968944A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1E168-E16D-4C94-9FE9-AB2CB722A3C4}"/>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2372097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390A-A7AC-4449-AD66-A9E4C7A316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9569183-AA72-4804-B992-692D873EE5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F3BCBD-3DDD-4D5B-BF27-EA1A6FC2A2F5}"/>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01C5F951-D755-488B-965B-D1D63E17EB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F0280-F924-4C19-84DD-C6E5BC02C179}"/>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2530081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E1EB2-5D0F-461A-97F9-CDF548F00FC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EA9417-FE45-44BB-8119-0739B6943BE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C11A89-7B71-4470-9E4D-EF0D1CB06232}"/>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1BDE87B1-5B0F-4E1F-8BE6-AB284646AB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97A1A-0EA1-4415-8FC5-020C2681D316}"/>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1261863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C520-1550-469B-ABEB-9DFBC8BF82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2A6C1-751D-443D-B67A-7004A09895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886EF2-1927-438F-903B-96EB3D9D82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4BC7CD-64E7-4139-ACE7-65E71D75A11E}"/>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6" name="Footer Placeholder 5">
            <a:extLst>
              <a:ext uri="{FF2B5EF4-FFF2-40B4-BE49-F238E27FC236}">
                <a16:creationId xmlns:a16="http://schemas.microsoft.com/office/drawing/2014/main" id="{439B760F-5E4A-42E7-8913-ECE6EE5567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0F5967-F642-46E3-B3BC-621495BC52A7}"/>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3218825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0BE66-5B2C-4FFA-B102-38FE1FE23C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8BF2C2A-9F42-42AA-8024-1CBFB9064F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F89300-BA09-47E8-B5F2-273DF62AEA8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5DD3ED5-7109-4B5F-9717-ACA10C70A6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4B10EB-C896-45E7-B428-6568B25C6E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3137F6F-4E88-472A-B15F-C9C2A4ACE1D0}"/>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8" name="Footer Placeholder 7">
            <a:extLst>
              <a:ext uri="{FF2B5EF4-FFF2-40B4-BE49-F238E27FC236}">
                <a16:creationId xmlns:a16="http://schemas.microsoft.com/office/drawing/2014/main" id="{3E5F9DE0-2D26-4FD0-A7E6-8B92007E27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8FCE17-B3F7-4365-A75D-BDEF52097EA7}"/>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26325993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BF7C-A920-4DD7-B925-2EB691DF9E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2269BD-42E1-4E05-81E6-40FF8B8094CC}"/>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4" name="Footer Placeholder 3">
            <a:extLst>
              <a:ext uri="{FF2B5EF4-FFF2-40B4-BE49-F238E27FC236}">
                <a16:creationId xmlns:a16="http://schemas.microsoft.com/office/drawing/2014/main" id="{802D7A3B-AF18-4E77-ABF9-9971F988794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4D86CA-35D8-406B-A2D0-8FF2662D3EAA}"/>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383793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AB71BF-3A19-4769-AB5D-438B33887B41}"/>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3" name="Footer Placeholder 2">
            <a:extLst>
              <a:ext uri="{FF2B5EF4-FFF2-40B4-BE49-F238E27FC236}">
                <a16:creationId xmlns:a16="http://schemas.microsoft.com/office/drawing/2014/main" id="{0F4DF15D-ABB9-4696-AC37-D8B99D8916A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8C15AE0-3DBB-452F-9DE0-1068A53B2186}"/>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36427182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8A66-DBF7-4440-AE77-00BA7CC0F80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E12854D-BA13-46C0-860B-D691856CE7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D4F3A7-6DF0-4BE6-94BF-2E69F94059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3E6F1F-E4AB-4C06-AEBD-B72CFC8CE9FB}"/>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6" name="Footer Placeholder 5">
            <a:extLst>
              <a:ext uri="{FF2B5EF4-FFF2-40B4-BE49-F238E27FC236}">
                <a16:creationId xmlns:a16="http://schemas.microsoft.com/office/drawing/2014/main" id="{9466CC91-4D69-4755-9962-517627F094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AFE1E-D556-4D19-BCA6-AED0C7FC55C2}"/>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40783205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83BF-B23B-0D40-AB62-85E2A3373B2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30BA552-2486-AC46-A0FF-BEB2EDA595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61F24-933F-304F-AFCC-30794BF4ED1E}"/>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5" name="Footer Placeholder 4">
            <a:extLst>
              <a:ext uri="{FF2B5EF4-FFF2-40B4-BE49-F238E27FC236}">
                <a16:creationId xmlns:a16="http://schemas.microsoft.com/office/drawing/2014/main" id="{E9A235DE-A5D2-0143-9600-1AA75E609FD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83CC404-0A31-4C49-BE3C-05D8A700CBB1}"/>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3800411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45BF1-3740-47EB-966C-38858A93F0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2B2AE9F-24B7-43E8-A669-4CFC533968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22D601-8D47-42BE-8C09-CCB343E838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DD622D-E3C3-4386-9A4F-A86A88DA3B2A}"/>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6" name="Footer Placeholder 5">
            <a:extLst>
              <a:ext uri="{FF2B5EF4-FFF2-40B4-BE49-F238E27FC236}">
                <a16:creationId xmlns:a16="http://schemas.microsoft.com/office/drawing/2014/main" id="{E8CC4113-E565-49E4-873F-4DD6B6F93F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8A31C7-4870-45C6-9DBC-FA8B4C80B489}"/>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21371466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4565-547E-46D2-A197-04603F3C32D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EA663A-1894-42C3-B5E4-3EDA5983FB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8BC67F-DB7B-4279-983B-11429A27B6D6}"/>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2098CAA5-CA61-4DA2-A7E0-D3AEA0E848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B3085A-1793-48E5-91C4-5AA3E54F24DF}"/>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6475424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AF430B5-ED20-437D-BF46-16E4962F166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D3DE1-9134-4E89-94B3-04B0D6081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C8AA9-E823-4825-BB91-5DDD7F1220FC}"/>
              </a:ext>
            </a:extLst>
          </p:cNvPr>
          <p:cNvSpPr>
            <a:spLocks noGrp="1"/>
          </p:cNvSpPr>
          <p:nvPr>
            <p:ph type="dt" sz="half" idx="10"/>
          </p:nvPr>
        </p:nvSpPr>
        <p:spPr/>
        <p:txBody>
          <a:body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806AB069-522C-4930-B7F6-7D4CB8D18C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A5376E-0889-479D-A05D-76D0169B9DBD}"/>
              </a:ext>
            </a:extLst>
          </p:cNvPr>
          <p:cNvSpPr>
            <a:spLocks noGrp="1"/>
          </p:cNvSpPr>
          <p:nvPr>
            <p:ph type="sldNum" sz="quarter" idx="12"/>
          </p:nvPr>
        </p:nvSpPr>
        <p:spPr/>
        <p:txBody>
          <a:bodyPr/>
          <a:lstStyle/>
          <a:p>
            <a:fld id="{A5BB534C-B19A-48C1-8919-091A2FDCA51F}" type="slidenum">
              <a:rPr lang="en-US" smtClean="0"/>
              <a:t>‹#›</a:t>
            </a:fld>
            <a:endParaRPr lang="en-US"/>
          </a:p>
        </p:txBody>
      </p:sp>
    </p:spTree>
    <p:extLst>
      <p:ext uri="{BB962C8B-B14F-4D97-AF65-F5344CB8AC3E}">
        <p14:creationId xmlns:p14="http://schemas.microsoft.com/office/powerpoint/2010/main" val="2332158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D07CD-3CBE-1B43-8BA1-46340FC355A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089E5D-FC1C-2642-9E43-BD6DDF9246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3AFDD57-6130-6547-BF42-438AFCF553FF}"/>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5" name="Footer Placeholder 4">
            <a:extLst>
              <a:ext uri="{FF2B5EF4-FFF2-40B4-BE49-F238E27FC236}">
                <a16:creationId xmlns:a16="http://schemas.microsoft.com/office/drawing/2014/main" id="{CDC536EA-59AA-E347-90AA-9254E62B608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120A54-7389-8A49-BAC1-84FAC2432824}"/>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906011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CBFD0F-8E2B-514E-A0D2-501C8E61BB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49D8DED-41C1-7E4B-8ECF-5BDF330A6C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95C9BE-A0E3-4C45-A3A5-8180BC7AEDB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474234-5F90-4748-AB25-5B0423F5F01D}"/>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6" name="Footer Placeholder 5">
            <a:extLst>
              <a:ext uri="{FF2B5EF4-FFF2-40B4-BE49-F238E27FC236}">
                <a16:creationId xmlns:a16="http://schemas.microsoft.com/office/drawing/2014/main" id="{374A9FD7-5FFB-1441-8250-31839795F0E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C6BA695-A885-7342-A070-D544D131C9B5}"/>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029554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808825-68F9-8745-AE86-842CF4E0F2F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0E55D05-7522-5E4D-A676-96460CA62E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BA4BB9-7ACE-4C4A-B9C4-5F5317EF346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0A84243-C100-8643-927F-7CAD54DBE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249015-7E40-474B-9E13-67C8D8BE94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D9506F-DD31-7540-89E2-808D86C103C2}"/>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8" name="Footer Placeholder 7">
            <a:extLst>
              <a:ext uri="{FF2B5EF4-FFF2-40B4-BE49-F238E27FC236}">
                <a16:creationId xmlns:a16="http://schemas.microsoft.com/office/drawing/2014/main" id="{85AFE938-FA69-204C-97D1-10985F74E5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0BA0F03-EFFA-A84F-AA47-6FE9863A71FA}"/>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74360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B35E78-55BD-6245-9545-E4B73AD090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3846A169-9007-EF48-B67F-859C60030B63}"/>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4" name="Footer Placeholder 3">
            <a:extLst>
              <a:ext uri="{FF2B5EF4-FFF2-40B4-BE49-F238E27FC236}">
                <a16:creationId xmlns:a16="http://schemas.microsoft.com/office/drawing/2014/main" id="{7A4EDACB-A3B0-404E-940A-8A91F77E961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2BE5B6DA-0677-E742-B4D1-BAA4391192B8}"/>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294486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4518CC-FA1E-C642-B1F7-623433F14D63}"/>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3" name="Footer Placeholder 2">
            <a:extLst>
              <a:ext uri="{FF2B5EF4-FFF2-40B4-BE49-F238E27FC236}">
                <a16:creationId xmlns:a16="http://schemas.microsoft.com/office/drawing/2014/main" id="{F8045A46-D9E2-5C48-AC1D-C7ACB5AC79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31AAC5A9-CEB5-2D48-91CF-FA3ACEA16D91}"/>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182506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CD3A3-D427-7A4B-A433-C64FD21DA9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C0B90E-187B-E14F-80C0-CC362CFD92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2DB972-42F8-8247-9AB0-85FF2E138B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2F13BFE-9901-F840-9E92-6D591F66E479}"/>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6" name="Footer Placeholder 5">
            <a:extLst>
              <a:ext uri="{FF2B5EF4-FFF2-40B4-BE49-F238E27FC236}">
                <a16:creationId xmlns:a16="http://schemas.microsoft.com/office/drawing/2014/main" id="{77C21CEF-44A1-7D4B-8016-AEC24A3A26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9DE1C43-ACC9-A141-ADD1-A4D2A4084003}"/>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34813728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46A31-1328-4344-A74D-5B1FBB2751C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CAE6DD-DD5A-5142-B5BA-0F56AD5F6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47D853-95C3-2B48-B61C-B4A5ED034F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02F164-E213-804F-A380-1F99C0834C7E}"/>
              </a:ext>
            </a:extLst>
          </p:cNvPr>
          <p:cNvSpPr>
            <a:spLocks noGrp="1"/>
          </p:cNvSpPr>
          <p:nvPr>
            <p:ph type="dt" sz="half" idx="10"/>
          </p:nvPr>
        </p:nvSpPr>
        <p:spPr>
          <a:xfrm>
            <a:off x="838200" y="6356350"/>
            <a:ext cx="2743200" cy="365125"/>
          </a:xfrm>
          <a:prstGeom prst="rect">
            <a:avLst/>
          </a:prstGeom>
        </p:spPr>
        <p:txBody>
          <a:bodyPr/>
          <a:lstStyle/>
          <a:p>
            <a:fld id="{748C4D8C-1D23-2D4B-8903-F1E3D6BA4EBE}" type="datetimeFigureOut">
              <a:rPr lang="en-US" smtClean="0"/>
              <a:t>3/17/2022</a:t>
            </a:fld>
            <a:endParaRPr lang="en-US"/>
          </a:p>
        </p:txBody>
      </p:sp>
      <p:sp>
        <p:nvSpPr>
          <p:cNvPr id="6" name="Footer Placeholder 5">
            <a:extLst>
              <a:ext uri="{FF2B5EF4-FFF2-40B4-BE49-F238E27FC236}">
                <a16:creationId xmlns:a16="http://schemas.microsoft.com/office/drawing/2014/main" id="{A2D94326-C43B-1941-BE0D-E11B772B89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3915DA0-3C20-A446-A6B0-538705F5B804}"/>
              </a:ext>
            </a:extLst>
          </p:cNvPr>
          <p:cNvSpPr>
            <a:spLocks noGrp="1"/>
          </p:cNvSpPr>
          <p:nvPr>
            <p:ph type="sldNum" sz="quarter" idx="12"/>
          </p:nvPr>
        </p:nvSpPr>
        <p:spPr>
          <a:xfrm>
            <a:off x="8610600" y="6356350"/>
            <a:ext cx="2743200" cy="365125"/>
          </a:xfrm>
          <a:prstGeom prst="rect">
            <a:avLst/>
          </a:prstGeom>
        </p:spPr>
        <p:txBody>
          <a:bodyPr/>
          <a:lstStyle/>
          <a:p>
            <a:fld id="{9616651F-79AF-EA4E-81DD-A756F52C152E}" type="slidenum">
              <a:rPr lang="en-US" smtClean="0"/>
              <a:t>‹#›</a:t>
            </a:fld>
            <a:endParaRPr lang="en-US"/>
          </a:p>
        </p:txBody>
      </p:sp>
    </p:spTree>
    <p:extLst>
      <p:ext uri="{BB962C8B-B14F-4D97-AF65-F5344CB8AC3E}">
        <p14:creationId xmlns:p14="http://schemas.microsoft.com/office/powerpoint/2010/main" val="3382053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08704D3-7936-D342-BE4C-2054A30B5E78}"/>
              </a:ext>
            </a:extLst>
          </p:cNvPr>
          <p:cNvSpPr/>
          <p:nvPr userDrawn="1"/>
        </p:nvSpPr>
        <p:spPr>
          <a:xfrm>
            <a:off x="0" y="149087"/>
            <a:ext cx="12192000" cy="1281043"/>
          </a:xfrm>
          <a:prstGeom prst="rect">
            <a:avLst/>
          </a:prstGeom>
          <a:solidFill>
            <a:srgbClr val="E81D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8D14BDD-B949-B24D-B38C-44E9F9BBF2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45C72249-23FB-E44B-B720-D41C944DAEF0}"/>
              </a:ext>
            </a:extLst>
          </p:cNvPr>
          <p:cNvSpPr/>
          <p:nvPr userDrawn="1"/>
        </p:nvSpPr>
        <p:spPr>
          <a:xfrm>
            <a:off x="0" y="0"/>
            <a:ext cx="12192000" cy="1281043"/>
          </a:xfrm>
          <a:prstGeom prst="rect">
            <a:avLst/>
          </a:prstGeom>
          <a:solidFill>
            <a:srgbClr val="1D4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8939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B300CA-19CC-4DC6-992B-9CFFFDC187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DD9D69-662E-47B9-B2AB-2665B20B90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98185B-F713-459E-A419-BFB299FB58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99D99E-49A7-428C-B8F7-D2A782C348A7}" type="datetimeFigureOut">
              <a:rPr lang="en-US" smtClean="0"/>
              <a:t>3/17/2022</a:t>
            </a:fld>
            <a:endParaRPr lang="en-US"/>
          </a:p>
        </p:txBody>
      </p:sp>
      <p:sp>
        <p:nvSpPr>
          <p:cNvPr id="5" name="Footer Placeholder 4">
            <a:extLst>
              <a:ext uri="{FF2B5EF4-FFF2-40B4-BE49-F238E27FC236}">
                <a16:creationId xmlns:a16="http://schemas.microsoft.com/office/drawing/2014/main" id="{6974A2D3-2D89-48E8-AA8B-0980DFB484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1DC7AF-B677-4998-813C-C35FEE3EEB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BB534C-B19A-48C1-8919-091A2FDCA51F}" type="slidenum">
              <a:rPr lang="en-US" smtClean="0"/>
              <a:t>‹#›</a:t>
            </a:fld>
            <a:endParaRPr lang="en-US"/>
          </a:p>
        </p:txBody>
      </p:sp>
    </p:spTree>
    <p:extLst>
      <p:ext uri="{BB962C8B-B14F-4D97-AF65-F5344CB8AC3E}">
        <p14:creationId xmlns:p14="http://schemas.microsoft.com/office/powerpoint/2010/main" val="254724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hyperlink" Target="https://www.legis.ga.gov/legislation/61250"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90DB-1759-B24A-B6ED-E3623F14C0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690411-5332-1449-8FA4-ED11665451E3}"/>
              </a:ext>
            </a:extLst>
          </p:cNvPr>
          <p:cNvSpPr>
            <a:spLocks noGrp="1"/>
          </p:cNvSpPr>
          <p:nvPr>
            <p:ph type="subTitle" idx="1"/>
          </p:nvPr>
        </p:nvSpPr>
        <p:spPr/>
        <p:txBody>
          <a:bodyPr/>
          <a:lstStyle/>
          <a:p>
            <a:endParaRPr lang="en-US"/>
          </a:p>
        </p:txBody>
      </p:sp>
      <p:sp>
        <p:nvSpPr>
          <p:cNvPr id="7" name="Rectangle 6">
            <a:extLst>
              <a:ext uri="{FF2B5EF4-FFF2-40B4-BE49-F238E27FC236}">
                <a16:creationId xmlns:a16="http://schemas.microsoft.com/office/drawing/2014/main" id="{7B0E5073-D1A2-4172-96B0-B4E03BD301BE}"/>
              </a:ext>
            </a:extLst>
          </p:cNvPr>
          <p:cNvSpPr/>
          <p:nvPr/>
        </p:nvSpPr>
        <p:spPr>
          <a:xfrm>
            <a:off x="0" y="0"/>
            <a:ext cx="12192000" cy="6858000"/>
          </a:xfrm>
          <a:prstGeom prst="rect">
            <a:avLst/>
          </a:prstGeom>
          <a:solidFill>
            <a:srgbClr val="1D42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EB2877-332A-4CFD-A01D-91AE4BECCB71}"/>
              </a:ext>
            </a:extLst>
          </p:cNvPr>
          <p:cNvPicPr>
            <a:picLocks noChangeAspect="1"/>
          </p:cNvPicPr>
          <p:nvPr/>
        </p:nvPicPr>
        <p:blipFill>
          <a:blip r:embed="rId2"/>
          <a:stretch>
            <a:fillRect/>
          </a:stretch>
        </p:blipFill>
        <p:spPr>
          <a:xfrm>
            <a:off x="4146138" y="2108084"/>
            <a:ext cx="3854108" cy="2337032"/>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806AADED-904C-42E2-ACB6-1A0CD92D8F01}"/>
              </a:ext>
            </a:extLst>
          </p:cNvPr>
          <p:cNvPicPr>
            <a:picLocks noChangeAspect="1"/>
          </p:cNvPicPr>
          <p:nvPr/>
        </p:nvPicPr>
        <p:blipFill>
          <a:blip r:embed="rId3"/>
          <a:stretch>
            <a:fillRect/>
          </a:stretch>
        </p:blipFill>
        <p:spPr>
          <a:xfrm>
            <a:off x="1752228" y="2660141"/>
            <a:ext cx="2165682" cy="1537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ubtitle 2">
            <a:extLst>
              <a:ext uri="{FF2B5EF4-FFF2-40B4-BE49-F238E27FC236}">
                <a16:creationId xmlns:a16="http://schemas.microsoft.com/office/drawing/2014/main" id="{32FDE955-9008-4005-BBAD-0EAE01AC5546}"/>
              </a:ext>
            </a:extLst>
          </p:cNvPr>
          <p:cNvSpPr txBox="1">
            <a:spLocks/>
          </p:cNvSpPr>
          <p:nvPr/>
        </p:nvSpPr>
        <p:spPr>
          <a:xfrm>
            <a:off x="1524000" y="477616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rPr>
              <a:t>GCUEA Spring Meeting</a:t>
            </a:r>
          </a:p>
          <a:p>
            <a:r>
              <a:rPr lang="en-US" dirty="0">
                <a:solidFill>
                  <a:schemeClr val="bg1"/>
                </a:solidFill>
              </a:rPr>
              <a:t>Tuesday, March 15, 2022</a:t>
            </a:r>
          </a:p>
          <a:p>
            <a:r>
              <a:rPr lang="en-US" dirty="0">
                <a:solidFill>
                  <a:schemeClr val="bg1"/>
                </a:solidFill>
              </a:rPr>
              <a:t>Omni Hilton Head Oceanfront Resort</a:t>
            </a:r>
          </a:p>
        </p:txBody>
      </p:sp>
      <p:sp>
        <p:nvSpPr>
          <p:cNvPr id="11" name="AutoShape 2">
            <a:extLst>
              <a:ext uri="{FF2B5EF4-FFF2-40B4-BE49-F238E27FC236}">
                <a16:creationId xmlns:a16="http://schemas.microsoft.com/office/drawing/2014/main" id="{79B2820E-D70A-4168-AEA0-F0716D4014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A picture containing text&#10;&#10;Description automatically generated">
            <a:extLst>
              <a:ext uri="{FF2B5EF4-FFF2-40B4-BE49-F238E27FC236}">
                <a16:creationId xmlns:a16="http://schemas.microsoft.com/office/drawing/2014/main" id="{10E50537-F701-4002-AEAF-631FC161C45E}"/>
              </a:ext>
            </a:extLst>
          </p:cNvPr>
          <p:cNvPicPr>
            <a:picLocks noChangeAspect="1"/>
          </p:cNvPicPr>
          <p:nvPr/>
        </p:nvPicPr>
        <p:blipFill>
          <a:blip r:embed="rId4"/>
          <a:stretch>
            <a:fillRect/>
          </a:stretch>
        </p:blipFill>
        <p:spPr>
          <a:xfrm>
            <a:off x="8191877" y="2805112"/>
            <a:ext cx="2743200" cy="124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itle 1">
            <a:extLst>
              <a:ext uri="{FF2B5EF4-FFF2-40B4-BE49-F238E27FC236}">
                <a16:creationId xmlns:a16="http://schemas.microsoft.com/office/drawing/2014/main" id="{3291761D-75EA-4FF1-B3CB-CC21F95745C9}"/>
              </a:ext>
            </a:extLst>
          </p:cNvPr>
          <p:cNvSpPr txBox="1">
            <a:spLocks/>
          </p:cNvSpPr>
          <p:nvPr/>
        </p:nvSpPr>
        <p:spPr>
          <a:xfrm>
            <a:off x="1676400" y="582502"/>
            <a:ext cx="9144000" cy="103272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Update from the Gold Dome</a:t>
            </a:r>
          </a:p>
        </p:txBody>
      </p:sp>
    </p:spTree>
    <p:extLst>
      <p:ext uri="{BB962C8B-B14F-4D97-AF65-F5344CB8AC3E}">
        <p14:creationId xmlns:p14="http://schemas.microsoft.com/office/powerpoint/2010/main" val="69979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F1EED1D-9287-49F4-BCE5-84B9D8FF5A26}"/>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U.S. Congress</a:t>
            </a:r>
          </a:p>
        </p:txBody>
      </p:sp>
      <p:sp>
        <p:nvSpPr>
          <p:cNvPr id="2" name="Rectangle 1">
            <a:extLst>
              <a:ext uri="{FF2B5EF4-FFF2-40B4-BE49-F238E27FC236}">
                <a16:creationId xmlns:a16="http://schemas.microsoft.com/office/drawing/2014/main" id="{CAB0E2E5-39CC-426A-AC9E-DEC42D413ECF}"/>
              </a:ext>
            </a:extLst>
          </p:cNvPr>
          <p:cNvSpPr/>
          <p:nvPr/>
        </p:nvSpPr>
        <p:spPr>
          <a:xfrm>
            <a:off x="0" y="0"/>
            <a:ext cx="12192000" cy="6858000"/>
          </a:xfrm>
          <a:prstGeom prst="rect">
            <a:avLst/>
          </a:prstGeom>
          <a:solidFill>
            <a:srgbClr val="1D42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 name="Table 6">
            <a:extLst>
              <a:ext uri="{FF2B5EF4-FFF2-40B4-BE49-F238E27FC236}">
                <a16:creationId xmlns:a16="http://schemas.microsoft.com/office/drawing/2014/main" id="{6DB10CF7-E3C5-4737-B7B5-A035A1EC7121}"/>
              </a:ext>
            </a:extLst>
          </p:cNvPr>
          <p:cNvGraphicFramePr>
            <a:graphicFrameLocks noGrp="1"/>
          </p:cNvGraphicFramePr>
          <p:nvPr>
            <p:extLst>
              <p:ext uri="{D42A27DB-BD31-4B8C-83A1-F6EECF244321}">
                <p14:modId xmlns:p14="http://schemas.microsoft.com/office/powerpoint/2010/main" val="2182937319"/>
              </p:ext>
            </p:extLst>
          </p:nvPr>
        </p:nvGraphicFramePr>
        <p:xfrm>
          <a:off x="1206166" y="1009755"/>
          <a:ext cx="9779667" cy="5760690"/>
        </p:xfrm>
        <a:graphic>
          <a:graphicData uri="http://schemas.openxmlformats.org/drawingml/2006/table">
            <a:tbl>
              <a:tblPr firstRow="1" bandRow="1">
                <a:tableStyleId>{5C22544A-7EE6-4342-B048-85BDC9FD1C3A}</a:tableStyleId>
              </a:tblPr>
              <a:tblGrid>
                <a:gridCol w="1158939">
                  <a:extLst>
                    <a:ext uri="{9D8B030D-6E8A-4147-A177-3AD203B41FA5}">
                      <a16:colId xmlns:a16="http://schemas.microsoft.com/office/drawing/2014/main" val="3366508893"/>
                    </a:ext>
                  </a:extLst>
                </a:gridCol>
                <a:gridCol w="2878201">
                  <a:extLst>
                    <a:ext uri="{9D8B030D-6E8A-4147-A177-3AD203B41FA5}">
                      <a16:colId xmlns:a16="http://schemas.microsoft.com/office/drawing/2014/main" val="2750529339"/>
                    </a:ext>
                  </a:extLst>
                </a:gridCol>
                <a:gridCol w="2597531">
                  <a:extLst>
                    <a:ext uri="{9D8B030D-6E8A-4147-A177-3AD203B41FA5}">
                      <a16:colId xmlns:a16="http://schemas.microsoft.com/office/drawing/2014/main" val="3075931853"/>
                    </a:ext>
                  </a:extLst>
                </a:gridCol>
                <a:gridCol w="3144996">
                  <a:extLst>
                    <a:ext uri="{9D8B030D-6E8A-4147-A177-3AD203B41FA5}">
                      <a16:colId xmlns:a16="http://schemas.microsoft.com/office/drawing/2014/main" val="4291461012"/>
                    </a:ext>
                  </a:extLst>
                </a:gridCol>
              </a:tblGrid>
              <a:tr h="453885">
                <a:tc>
                  <a:txBody>
                    <a:bodyPr/>
                    <a:lstStyle/>
                    <a:p>
                      <a:r>
                        <a:rPr lang="en-US" sz="2400" dirty="0"/>
                        <a:t>District</a:t>
                      </a:r>
                      <a:endParaRPr lang="en-US" dirty="0"/>
                    </a:p>
                  </a:txBody>
                  <a:tcPr/>
                </a:tc>
                <a:tc>
                  <a:txBody>
                    <a:bodyPr/>
                    <a:lstStyle/>
                    <a:p>
                      <a:r>
                        <a:rPr lang="en-US" sz="2400" dirty="0"/>
                        <a:t>Member of Congress</a:t>
                      </a:r>
                    </a:p>
                  </a:txBody>
                  <a:tcPr/>
                </a:tc>
                <a:tc>
                  <a:txBody>
                    <a:bodyPr/>
                    <a:lstStyle/>
                    <a:p>
                      <a:r>
                        <a:rPr lang="en-US" sz="2400" dirty="0"/>
                        <a:t>Primary Opponent</a:t>
                      </a:r>
                    </a:p>
                  </a:txBody>
                  <a:tcPr/>
                </a:tc>
                <a:tc>
                  <a:txBody>
                    <a:bodyPr/>
                    <a:lstStyle/>
                    <a:p>
                      <a:r>
                        <a:rPr lang="en-US" sz="2400" dirty="0"/>
                        <a:t>General Opponent</a:t>
                      </a:r>
                    </a:p>
                  </a:txBody>
                  <a:tcPr/>
                </a:tc>
                <a:extLst>
                  <a:ext uri="{0D108BD9-81ED-4DB2-BD59-A6C34878D82A}">
                    <a16:rowId xmlns:a16="http://schemas.microsoft.com/office/drawing/2014/main" val="1322644987"/>
                  </a:ext>
                </a:extLst>
              </a:tr>
              <a:tr h="375239">
                <a:tc>
                  <a:txBody>
                    <a:bodyPr/>
                    <a:lstStyle/>
                    <a:p>
                      <a:r>
                        <a:rPr lang="en-US" dirty="0"/>
                        <a:t>1</a:t>
                      </a:r>
                    </a:p>
                  </a:txBody>
                  <a:tcPr/>
                </a:tc>
                <a:tc>
                  <a:txBody>
                    <a:bodyPr/>
                    <a:lstStyle/>
                    <a:p>
                      <a:r>
                        <a:rPr lang="en-US" dirty="0"/>
                        <a:t>Buddy Carter</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4144714797"/>
                  </a:ext>
                </a:extLst>
              </a:tr>
              <a:tr h="375239">
                <a:tc>
                  <a:txBody>
                    <a:bodyPr/>
                    <a:lstStyle/>
                    <a:p>
                      <a:r>
                        <a:rPr lang="en-US" dirty="0"/>
                        <a:t>2</a:t>
                      </a:r>
                    </a:p>
                  </a:txBody>
                  <a:tcPr/>
                </a:tc>
                <a:tc>
                  <a:txBody>
                    <a:bodyPr/>
                    <a:lstStyle/>
                    <a:p>
                      <a:r>
                        <a:rPr lang="en-US" dirty="0"/>
                        <a:t>Sanford Bishop*</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40863711"/>
                  </a:ext>
                </a:extLst>
              </a:tr>
              <a:tr h="375239">
                <a:tc>
                  <a:txBody>
                    <a:bodyPr/>
                    <a:lstStyle/>
                    <a:p>
                      <a:r>
                        <a:rPr lang="en-US" dirty="0"/>
                        <a:t>3</a:t>
                      </a:r>
                    </a:p>
                  </a:txBody>
                  <a:tcPr/>
                </a:tc>
                <a:tc>
                  <a:txBody>
                    <a:bodyPr/>
                    <a:lstStyle/>
                    <a:p>
                      <a:r>
                        <a:rPr lang="en-US" dirty="0"/>
                        <a:t>Drew Ferguson*</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75704479"/>
                  </a:ext>
                </a:extLst>
              </a:tr>
              <a:tr h="375239">
                <a:tc>
                  <a:txBody>
                    <a:bodyPr/>
                    <a:lstStyle/>
                    <a:p>
                      <a:r>
                        <a:rPr lang="en-US" dirty="0"/>
                        <a:t>4</a:t>
                      </a:r>
                    </a:p>
                  </a:txBody>
                  <a:tcPr/>
                </a:tc>
                <a:tc>
                  <a:txBody>
                    <a:bodyPr/>
                    <a:lstStyle/>
                    <a:p>
                      <a:r>
                        <a:rPr lang="en-US" dirty="0"/>
                        <a:t>Hank Johnson</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170387320"/>
                  </a:ext>
                </a:extLst>
              </a:tr>
              <a:tr h="375239">
                <a:tc>
                  <a:txBody>
                    <a:bodyPr/>
                    <a:lstStyle/>
                    <a:p>
                      <a:r>
                        <a:rPr lang="en-US" dirty="0"/>
                        <a:t>5</a:t>
                      </a:r>
                    </a:p>
                  </a:txBody>
                  <a:tcPr/>
                </a:tc>
                <a:tc>
                  <a:txBody>
                    <a:bodyPr/>
                    <a:lstStyle/>
                    <a:p>
                      <a:r>
                        <a:rPr lang="en-US" dirty="0"/>
                        <a:t>Nikema Williams*</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491419090"/>
                  </a:ext>
                </a:extLst>
              </a:tr>
              <a:tr h="375239">
                <a:tc>
                  <a:txBody>
                    <a:bodyPr/>
                    <a:lstStyle/>
                    <a:p>
                      <a:r>
                        <a:rPr lang="en-US" dirty="0"/>
                        <a:t>6</a:t>
                      </a:r>
                    </a:p>
                  </a:txBody>
                  <a:tcPr/>
                </a:tc>
                <a:tc>
                  <a:txBody>
                    <a:bodyPr/>
                    <a:lstStyle/>
                    <a:p>
                      <a:r>
                        <a:rPr lang="en-US" dirty="0"/>
                        <a:t>OPEN – </a:t>
                      </a:r>
                      <a:r>
                        <a:rPr lang="en-US" i="1" dirty="0"/>
                        <a:t>Rich McCormick*</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3330692"/>
                  </a:ext>
                </a:extLst>
              </a:tr>
              <a:tr h="375239">
                <a:tc>
                  <a:txBody>
                    <a:bodyPr/>
                    <a:lstStyle/>
                    <a:p>
                      <a:r>
                        <a:rPr lang="en-US" dirty="0"/>
                        <a:t>7</a:t>
                      </a:r>
                    </a:p>
                  </a:txBody>
                  <a:tcPr/>
                </a:tc>
                <a:tc>
                  <a:txBody>
                    <a:bodyPr/>
                    <a:lstStyle/>
                    <a:p>
                      <a:r>
                        <a:rPr lang="en-US" dirty="0"/>
                        <a:t>Carolyn </a:t>
                      </a:r>
                      <a:r>
                        <a:rPr lang="en-US" dirty="0" err="1"/>
                        <a:t>Bourdeaux</a:t>
                      </a:r>
                      <a:endParaRPr lang="en-US" dirty="0"/>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410269711"/>
                  </a:ext>
                </a:extLst>
              </a:tr>
              <a:tr h="375239">
                <a:tc>
                  <a:txBody>
                    <a:bodyPr/>
                    <a:lstStyle/>
                    <a:p>
                      <a:r>
                        <a:rPr lang="en-US" dirty="0"/>
                        <a:t>8</a:t>
                      </a:r>
                    </a:p>
                  </a:txBody>
                  <a:tcPr/>
                </a:tc>
                <a:tc>
                  <a:txBody>
                    <a:bodyPr/>
                    <a:lstStyle/>
                    <a:p>
                      <a:r>
                        <a:rPr lang="en-US" dirty="0"/>
                        <a:t>Austin Scott</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2699858896"/>
                  </a:ext>
                </a:extLst>
              </a:tr>
              <a:tr h="375239">
                <a:tc>
                  <a:txBody>
                    <a:bodyPr/>
                    <a:lstStyle/>
                    <a:p>
                      <a:r>
                        <a:rPr lang="en-US" dirty="0"/>
                        <a:t>9</a:t>
                      </a:r>
                    </a:p>
                  </a:txBody>
                  <a:tcPr/>
                </a:tc>
                <a:tc>
                  <a:txBody>
                    <a:bodyPr/>
                    <a:lstStyle/>
                    <a:p>
                      <a:r>
                        <a:rPr lang="en-US" dirty="0"/>
                        <a:t>Andrew Clyde</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1043517564"/>
                  </a:ext>
                </a:extLst>
              </a:tr>
              <a:tr h="375239">
                <a:tc>
                  <a:txBody>
                    <a:bodyPr/>
                    <a:lstStyle/>
                    <a:p>
                      <a:r>
                        <a:rPr lang="en-US" dirty="0"/>
                        <a:t>10</a:t>
                      </a:r>
                    </a:p>
                  </a:txBody>
                  <a:tcPr/>
                </a:tc>
                <a:tc>
                  <a:txBody>
                    <a:bodyPr/>
                    <a:lstStyle/>
                    <a:p>
                      <a:r>
                        <a:rPr lang="en-US" dirty="0"/>
                        <a:t>OPEN – </a:t>
                      </a:r>
                      <a:r>
                        <a:rPr lang="en-US" i="1" dirty="0"/>
                        <a:t>Mike Collins*</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816497097"/>
                  </a:ext>
                </a:extLst>
              </a:tr>
              <a:tr h="375239">
                <a:tc>
                  <a:txBody>
                    <a:bodyPr/>
                    <a:lstStyle/>
                    <a:p>
                      <a:r>
                        <a:rPr lang="en-US" dirty="0"/>
                        <a:t>11</a:t>
                      </a:r>
                    </a:p>
                  </a:txBody>
                  <a:tcPr/>
                </a:tc>
                <a:tc>
                  <a:txBody>
                    <a:bodyPr/>
                    <a:lstStyle/>
                    <a:p>
                      <a:r>
                        <a:rPr lang="en-US" dirty="0"/>
                        <a:t>Barry Loudermilk*</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221427157"/>
                  </a:ext>
                </a:extLst>
              </a:tr>
              <a:tr h="375239">
                <a:tc>
                  <a:txBody>
                    <a:bodyPr/>
                    <a:lstStyle/>
                    <a:p>
                      <a:r>
                        <a:rPr lang="en-US" dirty="0"/>
                        <a:t>12</a:t>
                      </a:r>
                    </a:p>
                  </a:txBody>
                  <a:tcPr/>
                </a:tc>
                <a:tc>
                  <a:txBody>
                    <a:bodyPr/>
                    <a:lstStyle/>
                    <a:p>
                      <a:r>
                        <a:rPr lang="en-US" dirty="0"/>
                        <a:t>Rick Allen</a:t>
                      </a:r>
                    </a:p>
                  </a:txBody>
                  <a:tcPr/>
                </a:tc>
                <a:tc>
                  <a:txBody>
                    <a:bodyPr/>
                    <a:lstStyle/>
                    <a:p>
                      <a:r>
                        <a:rPr lang="en-US" dirty="0"/>
                        <a:t>No</a:t>
                      </a:r>
                    </a:p>
                  </a:txBody>
                  <a:tcPr/>
                </a:tc>
                <a:tc>
                  <a:txBody>
                    <a:bodyPr/>
                    <a:lstStyle/>
                    <a:p>
                      <a:r>
                        <a:rPr lang="en-US" dirty="0"/>
                        <a:t>Yes</a:t>
                      </a:r>
                    </a:p>
                  </a:txBody>
                  <a:tcPr/>
                </a:tc>
                <a:extLst>
                  <a:ext uri="{0D108BD9-81ED-4DB2-BD59-A6C34878D82A}">
                    <a16:rowId xmlns:a16="http://schemas.microsoft.com/office/drawing/2014/main" val="2305729790"/>
                  </a:ext>
                </a:extLst>
              </a:tr>
              <a:tr h="375239">
                <a:tc>
                  <a:txBody>
                    <a:bodyPr/>
                    <a:lstStyle/>
                    <a:p>
                      <a:r>
                        <a:rPr lang="en-US" dirty="0"/>
                        <a:t>13</a:t>
                      </a:r>
                    </a:p>
                  </a:txBody>
                  <a:tcPr/>
                </a:tc>
                <a:tc>
                  <a:txBody>
                    <a:bodyPr/>
                    <a:lstStyle/>
                    <a:p>
                      <a:r>
                        <a:rPr lang="en-US" dirty="0"/>
                        <a:t>David Scott*</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2835511808"/>
                  </a:ext>
                </a:extLst>
              </a:tr>
              <a:tr h="425383">
                <a:tc>
                  <a:txBody>
                    <a:bodyPr/>
                    <a:lstStyle/>
                    <a:p>
                      <a:r>
                        <a:rPr lang="en-US" dirty="0"/>
                        <a:t>14</a:t>
                      </a:r>
                    </a:p>
                  </a:txBody>
                  <a:tcPr/>
                </a:tc>
                <a:tc>
                  <a:txBody>
                    <a:bodyPr/>
                    <a:lstStyle/>
                    <a:p>
                      <a:r>
                        <a:rPr lang="en-US" dirty="0"/>
                        <a:t>Marjorie Taylor Greene</a:t>
                      </a:r>
                    </a:p>
                  </a:txBody>
                  <a:tcPr/>
                </a:tc>
                <a:tc>
                  <a:txBody>
                    <a:bodyPr/>
                    <a:lstStyle/>
                    <a:p>
                      <a:r>
                        <a:rPr lang="en-US" dirty="0"/>
                        <a:t>Yes</a:t>
                      </a:r>
                    </a:p>
                  </a:txBody>
                  <a:tcPr/>
                </a:tc>
                <a:tc>
                  <a:txBody>
                    <a:bodyPr/>
                    <a:lstStyle/>
                    <a:p>
                      <a:r>
                        <a:rPr lang="en-US" dirty="0"/>
                        <a:t>Yes</a:t>
                      </a:r>
                    </a:p>
                  </a:txBody>
                  <a:tcPr/>
                </a:tc>
                <a:extLst>
                  <a:ext uri="{0D108BD9-81ED-4DB2-BD59-A6C34878D82A}">
                    <a16:rowId xmlns:a16="http://schemas.microsoft.com/office/drawing/2014/main" val="3186917197"/>
                  </a:ext>
                </a:extLst>
              </a:tr>
            </a:tbl>
          </a:graphicData>
        </a:graphic>
      </p:graphicFrame>
      <p:sp>
        <p:nvSpPr>
          <p:cNvPr id="5" name="TextBox 4">
            <a:extLst>
              <a:ext uri="{FF2B5EF4-FFF2-40B4-BE49-F238E27FC236}">
                <a16:creationId xmlns:a16="http://schemas.microsoft.com/office/drawing/2014/main" id="{21420201-B08F-4BA3-B641-5E9FBA40FCFF}"/>
              </a:ext>
            </a:extLst>
          </p:cNvPr>
          <p:cNvSpPr txBox="1"/>
          <p:nvPr/>
        </p:nvSpPr>
        <p:spPr>
          <a:xfrm>
            <a:off x="158917" y="339129"/>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U.S. House of Representatives Snapshot</a:t>
            </a:r>
          </a:p>
        </p:txBody>
      </p:sp>
    </p:spTree>
    <p:extLst>
      <p:ext uri="{BB962C8B-B14F-4D97-AF65-F5344CB8AC3E}">
        <p14:creationId xmlns:p14="http://schemas.microsoft.com/office/powerpoint/2010/main" val="418298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grpSp>
        <p:nvGrpSpPr>
          <p:cNvPr id="10" name="Group 9">
            <a:extLst>
              <a:ext uri="{FF2B5EF4-FFF2-40B4-BE49-F238E27FC236}">
                <a16:creationId xmlns:a16="http://schemas.microsoft.com/office/drawing/2014/main" id="{0B5CCA51-9052-4299-88CA-95C7FAABDAAE}"/>
              </a:ext>
            </a:extLst>
          </p:cNvPr>
          <p:cNvGrpSpPr/>
          <p:nvPr/>
        </p:nvGrpSpPr>
        <p:grpSpPr>
          <a:xfrm>
            <a:off x="5573426" y="1534895"/>
            <a:ext cx="5716453" cy="4633692"/>
            <a:chOff x="179142" y="1378086"/>
            <a:chExt cx="5716453" cy="4633692"/>
          </a:xfrm>
        </p:grpSpPr>
        <p:sp>
          <p:nvSpPr>
            <p:cNvPr id="16" name="TextBox 15">
              <a:extLst>
                <a:ext uri="{FF2B5EF4-FFF2-40B4-BE49-F238E27FC236}">
                  <a16:creationId xmlns:a16="http://schemas.microsoft.com/office/drawing/2014/main" id="{C4689DED-80FB-46F8-A02F-B8CFBBA5ACFD}"/>
                </a:ext>
              </a:extLst>
            </p:cNvPr>
            <p:cNvSpPr txBox="1"/>
            <p:nvPr/>
          </p:nvSpPr>
          <p:spPr>
            <a:xfrm>
              <a:off x="179142" y="1378086"/>
              <a:ext cx="5716453" cy="1754326"/>
            </a:xfrm>
            <a:prstGeom prst="rect">
              <a:avLst/>
            </a:prstGeom>
            <a:noFill/>
          </p:spPr>
          <p:txBody>
            <a:bodyPr wrap="square" rtlCol="0">
              <a:spAutoFit/>
            </a:bodyPr>
            <a:lstStyle/>
            <a:p>
              <a:pPr algn="ctr"/>
              <a:r>
                <a:rPr lang="en-US" sz="2400" b="1" dirty="0"/>
                <a:t>Senate Banking &amp; Financial Institutions </a:t>
              </a:r>
            </a:p>
            <a:p>
              <a:pPr algn="ctr"/>
              <a:r>
                <a:rPr lang="en-US" sz="2400" b="1" dirty="0"/>
                <a:t>Committee</a:t>
              </a:r>
            </a:p>
            <a:p>
              <a:pPr algn="ctr"/>
              <a:r>
                <a:rPr lang="en-US" sz="2400" b="1" dirty="0"/>
                <a:t>Chairman Matt Brass (R)</a:t>
              </a:r>
            </a:p>
            <a:p>
              <a:pPr algn="ctr"/>
              <a:r>
                <a:rPr lang="en-US" sz="1800" dirty="0"/>
                <a:t>District 28, Newnan</a:t>
              </a:r>
            </a:p>
            <a:p>
              <a:endParaRPr lang="en-US" dirty="0"/>
            </a:p>
          </p:txBody>
        </p:sp>
        <p:pic>
          <p:nvPicPr>
            <p:cNvPr id="6" name="Picture 5" descr="A person in a suit smiling&#10;&#10;Description automatically generated with medium confidence">
              <a:extLst>
                <a:ext uri="{FF2B5EF4-FFF2-40B4-BE49-F238E27FC236}">
                  <a16:creationId xmlns:a16="http://schemas.microsoft.com/office/drawing/2014/main" id="{B708B9B2-AA0D-4FB8-8770-39AD3E22ACBA}"/>
                </a:ext>
              </a:extLst>
            </p:cNvPr>
            <p:cNvPicPr>
              <a:picLocks noChangeAspect="1"/>
            </p:cNvPicPr>
            <p:nvPr/>
          </p:nvPicPr>
          <p:blipFill>
            <a:blip r:embed="rId2"/>
            <a:stretch>
              <a:fillRect/>
            </a:stretch>
          </p:blipFill>
          <p:spPr>
            <a:xfrm>
              <a:off x="2179165" y="2890626"/>
              <a:ext cx="2066544" cy="3121152"/>
            </a:xfrm>
            <a:prstGeom prst="rect">
              <a:avLst/>
            </a:prstGeom>
          </p:spPr>
        </p:pic>
      </p:grpSp>
      <p:grpSp>
        <p:nvGrpSpPr>
          <p:cNvPr id="9" name="Group 8">
            <a:extLst>
              <a:ext uri="{FF2B5EF4-FFF2-40B4-BE49-F238E27FC236}">
                <a16:creationId xmlns:a16="http://schemas.microsoft.com/office/drawing/2014/main" id="{B4BBECF0-A779-4050-B919-3F9760CC34E6}"/>
              </a:ext>
            </a:extLst>
          </p:cNvPr>
          <p:cNvGrpSpPr/>
          <p:nvPr/>
        </p:nvGrpSpPr>
        <p:grpSpPr>
          <a:xfrm>
            <a:off x="1042346" y="1534895"/>
            <a:ext cx="4531080" cy="4510440"/>
            <a:chOff x="6736975" y="1382805"/>
            <a:chExt cx="4531080" cy="4510440"/>
          </a:xfrm>
        </p:grpSpPr>
        <p:sp>
          <p:nvSpPr>
            <p:cNvPr id="19" name="TextBox 18">
              <a:extLst>
                <a:ext uri="{FF2B5EF4-FFF2-40B4-BE49-F238E27FC236}">
                  <a16:creationId xmlns:a16="http://schemas.microsoft.com/office/drawing/2014/main" id="{A9432C9F-7EBA-446F-AC9B-97F997A78909}"/>
                </a:ext>
              </a:extLst>
            </p:cNvPr>
            <p:cNvSpPr txBox="1"/>
            <p:nvPr/>
          </p:nvSpPr>
          <p:spPr>
            <a:xfrm>
              <a:off x="6736975" y="1382805"/>
              <a:ext cx="4531080" cy="1754326"/>
            </a:xfrm>
            <a:prstGeom prst="rect">
              <a:avLst/>
            </a:prstGeom>
            <a:noFill/>
          </p:spPr>
          <p:txBody>
            <a:bodyPr wrap="square" rtlCol="0">
              <a:spAutoFit/>
            </a:bodyPr>
            <a:lstStyle/>
            <a:p>
              <a:pPr algn="ctr"/>
              <a:r>
                <a:rPr lang="en-US" sz="2400" b="1" dirty="0"/>
                <a:t>House Banks &amp; Banking Committee</a:t>
              </a:r>
            </a:p>
            <a:p>
              <a:pPr algn="ctr"/>
              <a:r>
                <a:rPr lang="en-US" sz="2400" b="1" dirty="0"/>
                <a:t>Chairman Noel Williams (R)</a:t>
              </a:r>
            </a:p>
            <a:p>
              <a:pPr algn="ctr"/>
              <a:r>
                <a:rPr lang="en-US" sz="1800" dirty="0"/>
                <a:t>District 148, Cordele</a:t>
              </a:r>
            </a:p>
            <a:p>
              <a:endParaRPr lang="en-US" dirty="0"/>
            </a:p>
          </p:txBody>
        </p:sp>
        <p:pic>
          <p:nvPicPr>
            <p:cNvPr id="8" name="Picture 7" descr="A person with white hair&#10;&#10;Description automatically generated with low confidence">
              <a:extLst>
                <a:ext uri="{FF2B5EF4-FFF2-40B4-BE49-F238E27FC236}">
                  <a16:creationId xmlns:a16="http://schemas.microsoft.com/office/drawing/2014/main" id="{B3C6BE30-96E8-46FF-83B0-FF49AC8F5744}"/>
                </a:ext>
              </a:extLst>
            </p:cNvPr>
            <p:cNvPicPr>
              <a:picLocks noChangeAspect="1"/>
            </p:cNvPicPr>
            <p:nvPr/>
          </p:nvPicPr>
          <p:blipFill>
            <a:blip r:embed="rId3"/>
            <a:stretch>
              <a:fillRect/>
            </a:stretch>
          </p:blipFill>
          <p:spPr>
            <a:xfrm>
              <a:off x="7946293" y="2895345"/>
              <a:ext cx="2393485" cy="2997900"/>
            </a:xfrm>
            <a:prstGeom prst="rect">
              <a:avLst/>
            </a:prstGeom>
          </p:spPr>
        </p:pic>
      </p:grpSp>
    </p:spTree>
    <p:extLst>
      <p:ext uri="{BB962C8B-B14F-4D97-AF65-F5344CB8AC3E}">
        <p14:creationId xmlns:p14="http://schemas.microsoft.com/office/powerpoint/2010/main" val="213257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Electronic &amp; Remote Online Notarization (RON)</a:t>
            </a: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1964309"/>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ea typeface="Calibri" panose="020F0502020204030204" pitchFamily="34" charset="0"/>
                <a:cs typeface="Times New Roman" panose="02020603050405020304" pitchFamily="18" charset="0"/>
              </a:rPr>
              <a:t>HB 334 </a:t>
            </a:r>
            <a:r>
              <a:rPr lang="en-US" sz="2400" dirty="0">
                <a:ea typeface="Calibri" panose="020F0502020204030204" pitchFamily="34" charset="0"/>
                <a:cs typeface="Times New Roman" panose="02020603050405020304" pitchFamily="18" charset="0"/>
              </a:rPr>
              <a:t>- RON would allow credit unions to reduce turnaround times and improve operational efficiencies, while serving your members with a digital-first member experience.</a:t>
            </a:r>
          </a:p>
          <a:p>
            <a:r>
              <a:rPr lang="en-US" sz="2400" dirty="0">
                <a:ea typeface="Calibri" panose="020F0502020204030204" pitchFamily="34" charset="0"/>
                <a:cs typeface="Times New Roman" panose="02020603050405020304" pitchFamily="18" charset="0"/>
              </a:rPr>
              <a:t>RON improves access to notary services and thus financial services in underserved and unbanked communities.</a:t>
            </a:r>
          </a:p>
          <a:p>
            <a:r>
              <a:rPr lang="en-US" sz="2400" dirty="0">
                <a:ea typeface="Calibri" panose="020F0502020204030204" pitchFamily="34" charset="0"/>
                <a:cs typeface="Times New Roman" panose="02020603050405020304" pitchFamily="18" charset="0"/>
              </a:rPr>
              <a:t>Governor Kemp signed an Executive Order in response to the Public Health State of Emergency that permits Remote Notarization in 2020, and that is still active. </a:t>
            </a:r>
          </a:p>
          <a:p>
            <a:r>
              <a:rPr lang="en-US" sz="2400" dirty="0">
                <a:ea typeface="Calibri" panose="020F0502020204030204" pitchFamily="34" charset="0"/>
                <a:cs typeface="Times New Roman" panose="02020603050405020304" pitchFamily="18" charset="0"/>
              </a:rPr>
              <a:t>GCUA is working diligently to advocate for legislation that implements electronic and remote online notarization permanently in the state of Georgia.</a:t>
            </a:r>
          </a:p>
          <a:p>
            <a:r>
              <a:rPr lang="en-US" sz="2400" dirty="0">
                <a:ea typeface="Calibri" panose="020F0502020204030204" pitchFamily="34" charset="0"/>
                <a:cs typeface="Times New Roman" panose="02020603050405020304" pitchFamily="18" charset="0"/>
              </a:rPr>
              <a:t>House conference committee has been appointed: Rep. Joseph Gullett (R-Dallas), Judiciary Chairman Chuck </a:t>
            </a:r>
            <a:r>
              <a:rPr lang="en-US" sz="2400" dirty="0" err="1">
                <a:ea typeface="Calibri" panose="020F0502020204030204" pitchFamily="34" charset="0"/>
                <a:cs typeface="Times New Roman" panose="02020603050405020304" pitchFamily="18" charset="0"/>
              </a:rPr>
              <a:t>Efstration</a:t>
            </a:r>
            <a:r>
              <a:rPr lang="en-US" sz="2400" dirty="0">
                <a:ea typeface="Calibri" panose="020F0502020204030204" pitchFamily="34" charset="0"/>
                <a:cs typeface="Times New Roman" panose="02020603050405020304" pitchFamily="18" charset="0"/>
              </a:rPr>
              <a:t> (R-Dacula), Judiciary Vice Chairman Stan Gunter (R-Blairsville).</a:t>
            </a:r>
          </a:p>
          <a:p>
            <a:pPr marL="0" indent="0">
              <a:buFont typeface="Arial" panose="020B0604020202020204" pitchFamily="34" charset="0"/>
              <a:buNone/>
            </a:pPr>
            <a:endParaRPr lang="en-US" dirty="0">
              <a:latin typeface="+mj-lt"/>
            </a:endParaRPr>
          </a:p>
        </p:txBody>
      </p:sp>
    </p:spTree>
    <p:extLst>
      <p:ext uri="{BB962C8B-B14F-4D97-AF65-F5344CB8AC3E}">
        <p14:creationId xmlns:p14="http://schemas.microsoft.com/office/powerpoint/2010/main" val="268664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Promoting Financial Literacy</a:t>
            </a: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2086699"/>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Calibri" panose="020F0502020204030204" pitchFamily="34" charset="0"/>
                <a:cs typeface="Times New Roman" panose="02020603050405020304" pitchFamily="18" charset="0"/>
              </a:rPr>
              <a:t>Beginning financial education early in life is a key to long-term financial health. Georgia requires financial education courses in high school to be offered and that one or more of these courses are taken. While Georgia continues to get high marks for its financial education in high schools, there is still room for improvement.</a:t>
            </a:r>
          </a:p>
          <a:p>
            <a:r>
              <a:rPr lang="en-US" sz="2400" dirty="0">
                <a:ea typeface="Calibri" panose="020F0502020204030204" pitchFamily="34" charset="0"/>
                <a:cs typeface="Times New Roman" panose="02020603050405020304" pitchFamily="18" charset="0"/>
              </a:rPr>
              <a:t>The GCUA is supportive of all initiatives to further financial literacy.</a:t>
            </a:r>
          </a:p>
          <a:p>
            <a:r>
              <a:rPr lang="en-US" sz="2400" b="1" u="sng" dirty="0">
                <a:ea typeface="Calibri" panose="020F0502020204030204" pitchFamily="34" charset="0"/>
                <a:cs typeface="Times New Roman" panose="02020603050405020304" pitchFamily="18" charset="0"/>
              </a:rPr>
              <a:t>SB 220</a:t>
            </a:r>
            <a:r>
              <a:rPr lang="en-US" sz="2400" b="1" dirty="0">
                <a:ea typeface="Calibri" panose="020F0502020204030204" pitchFamily="34" charset="0"/>
                <a:cs typeface="Times New Roman" panose="02020603050405020304" pitchFamily="18" charset="0"/>
              </a:rPr>
              <a:t> </a:t>
            </a:r>
            <a:r>
              <a:rPr lang="en-US" sz="2400" dirty="0">
                <a:ea typeface="Calibri" panose="020F0502020204030204" pitchFamily="34" charset="0"/>
                <a:cs typeface="Times New Roman" panose="02020603050405020304" pitchFamily="18" charset="0"/>
              </a:rPr>
              <a:t>by Senator Chuck Payne/Rep. Gambill requires the State Board of Education to prescribe a personal financial literacy program to be completed during high school, including money management, balancing a checking account, computing federal income taxes, and state/federal laws concerning finance and cryptocurrency.</a:t>
            </a:r>
          </a:p>
          <a:p>
            <a:r>
              <a:rPr lang="en-US" sz="2400" dirty="0">
                <a:ea typeface="Calibri" panose="020F0502020204030204" pitchFamily="34" charset="0"/>
                <a:cs typeface="Times New Roman" panose="02020603050405020304" pitchFamily="18" charset="0"/>
              </a:rPr>
              <a:t>The State Board of Education approved revised standards to the high school economics course in December of 2021 to significantly expand the amount of personal finance instruction within the existing economics course. The bill sponsor currently feels that is a good compromise.</a:t>
            </a:r>
          </a:p>
          <a:p>
            <a:pPr marL="0" indent="0">
              <a:buFont typeface="Arial" panose="020B0604020202020204" pitchFamily="34" charset="0"/>
              <a:buNone/>
            </a:pPr>
            <a:endParaRPr lang="en-US" dirty="0">
              <a:latin typeface="+mj-lt"/>
            </a:endParaRPr>
          </a:p>
        </p:txBody>
      </p:sp>
    </p:spTree>
    <p:extLst>
      <p:ext uri="{BB962C8B-B14F-4D97-AF65-F5344CB8AC3E}">
        <p14:creationId xmlns:p14="http://schemas.microsoft.com/office/powerpoint/2010/main" val="623493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State Charter Enhancements</a:t>
            </a: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2086699"/>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ea typeface="Calibri" panose="020F0502020204030204" pitchFamily="34" charset="0"/>
                <a:cs typeface="Times New Roman" panose="02020603050405020304" pitchFamily="18" charset="0"/>
              </a:rPr>
              <a:t>Over the past several years, the GCUA has worked with credit unions in conjunction with the Department of Banking &amp; Finance to enhance the state charter. While some improvements have been made, it is important to continue to look at ways to enhance the state charter. </a:t>
            </a:r>
          </a:p>
          <a:p>
            <a:r>
              <a:rPr lang="en-US" sz="2400" dirty="0">
                <a:ea typeface="Calibri" panose="020F0502020204030204" pitchFamily="34" charset="0"/>
                <a:cs typeface="Times New Roman" panose="02020603050405020304" pitchFamily="18" charset="0"/>
              </a:rPr>
              <a:t>The GCUA is actively working to support HB 891 and HB 899, legislation encompassing the DBF’s Annual Housekeeping Legislative Package.</a:t>
            </a:r>
          </a:p>
          <a:p>
            <a:r>
              <a:rPr lang="en-US" sz="2400" b="1" u="sng" dirty="0">
                <a:cs typeface="Times New Roman" panose="02020603050405020304" pitchFamily="18" charset="0"/>
              </a:rPr>
              <a:t>HB 891</a:t>
            </a:r>
            <a:r>
              <a:rPr lang="en-US" sz="2400" b="1" dirty="0">
                <a:cs typeface="Times New Roman" panose="02020603050405020304" pitchFamily="18" charset="0"/>
              </a:rPr>
              <a:t> </a:t>
            </a:r>
            <a:r>
              <a:rPr lang="en-US" sz="2400" dirty="0">
                <a:cs typeface="Times New Roman" panose="02020603050405020304" pitchFamily="18" charset="0"/>
              </a:rPr>
              <a:t>– Streamlines and simplifies existing statutes to ease regulatory burden on financial institutions. </a:t>
            </a:r>
          </a:p>
          <a:p>
            <a:r>
              <a:rPr lang="en-US" sz="2400" b="1" u="sng" dirty="0">
                <a:cs typeface="Times New Roman" panose="02020603050405020304" pitchFamily="18" charset="0"/>
              </a:rPr>
              <a:t>HB 899</a:t>
            </a:r>
            <a:r>
              <a:rPr lang="en-US" sz="2400" b="1" dirty="0">
                <a:cs typeface="Times New Roman" panose="02020603050405020304" pitchFamily="18" charset="0"/>
              </a:rPr>
              <a:t> </a:t>
            </a:r>
            <a:r>
              <a:rPr lang="en-US" sz="2400" dirty="0">
                <a:cs typeface="Times New Roman" panose="02020603050405020304" pitchFamily="18" charset="0"/>
              </a:rPr>
              <a:t>– Provides a LIBOR (the London Interbank Offered Rate) fix by authorizing a benchmark replacement based on the Secured Overnight Financing Rate (SOFR).</a:t>
            </a:r>
          </a:p>
          <a:p>
            <a:pPr lvl="1"/>
            <a:r>
              <a:rPr lang="en-US" sz="2000" i="1" dirty="0">
                <a:cs typeface="Times New Roman" panose="02020603050405020304" pitchFamily="18" charset="0"/>
              </a:rPr>
              <a:t>LIBOR is the rate at which large banks report they can borrow from one another in the interbank market on a short-term, unsecured basis.</a:t>
            </a:r>
          </a:p>
        </p:txBody>
      </p:sp>
    </p:spTree>
    <p:extLst>
      <p:ext uri="{BB962C8B-B14F-4D97-AF65-F5344CB8AC3E}">
        <p14:creationId xmlns:p14="http://schemas.microsoft.com/office/powerpoint/2010/main" val="1476225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Strengthening Data Security Standards</a:t>
            </a: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5" y="2086992"/>
            <a:ext cx="11357475"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200" dirty="0">
                <a:ea typeface="Calibri" panose="020F0502020204030204" pitchFamily="34" charset="0"/>
                <a:cs typeface="Times New Roman" panose="02020603050405020304" pitchFamily="18" charset="0"/>
              </a:rPr>
              <a:t>Georgia has had the fifth most data breaches in America since 2008. Various legislative initiatives have been proposed over the years to curtail this, but no significant legislation has been passed. </a:t>
            </a:r>
          </a:p>
          <a:p>
            <a:r>
              <a:rPr lang="en-US" sz="2200" dirty="0">
                <a:ea typeface="Calibri" panose="020F0502020204030204" pitchFamily="34" charset="0"/>
                <a:cs typeface="Times New Roman" panose="02020603050405020304" pitchFamily="18" charset="0"/>
              </a:rPr>
              <a:t>The GCUA is actively working on SB 52, which provides standards for cybersecurity programs to protect businesses from liability while providing for affirmative defenses for data breaches of private information. Drafted language for GLBA exemption.</a:t>
            </a:r>
          </a:p>
          <a:p>
            <a:r>
              <a:rPr lang="en-US" sz="2200" dirty="0">
                <a:ea typeface="Calibri" panose="020F0502020204030204" pitchFamily="34" charset="0"/>
                <a:cs typeface="Times New Roman" panose="02020603050405020304" pitchFamily="18" charset="0"/>
              </a:rPr>
              <a:t>The GCUA will advocate for legislation that protects card issuers and financial institutions from data breaches caused by the failure of a retailer to maintain security protocols to access devices. </a:t>
            </a:r>
          </a:p>
          <a:p>
            <a:r>
              <a:rPr lang="en-US" sz="2200" b="1" u="sng" dirty="0">
                <a:ea typeface="Calibri" panose="020F0502020204030204" pitchFamily="34" charset="0"/>
                <a:cs typeface="Times New Roman" panose="02020603050405020304" pitchFamily="18" charset="0"/>
              </a:rPr>
              <a:t>SB 394</a:t>
            </a:r>
            <a:r>
              <a:rPr lang="en-US" sz="2200" b="1"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by Sen. Greg Dolezal (R-Cumming)</a:t>
            </a:r>
            <a:r>
              <a:rPr lang="en-US" sz="2200" b="1" dirty="0">
                <a:ea typeface="Calibri" panose="020F0502020204030204" pitchFamily="34" charset="0"/>
                <a:cs typeface="Times New Roman" panose="02020603050405020304" pitchFamily="18" charset="0"/>
              </a:rPr>
              <a:t> </a:t>
            </a:r>
            <a:r>
              <a:rPr lang="en-US" sz="2200" dirty="0">
                <a:ea typeface="Calibri" panose="020F0502020204030204" pitchFamily="34" charset="0"/>
                <a:cs typeface="Times New Roman" panose="02020603050405020304" pitchFamily="18" charset="0"/>
              </a:rPr>
              <a:t>– Omnibus data privacy bill with private right of action</a:t>
            </a:r>
            <a:endParaRPr lang="en-US" sz="2200" dirty="0">
              <a:cs typeface="Times New Roman" panose="02020603050405020304" pitchFamily="18" charset="0"/>
            </a:endParaRPr>
          </a:p>
          <a:p>
            <a:pPr lvl="1"/>
            <a:r>
              <a:rPr lang="en-US" sz="2200" dirty="0">
                <a:cs typeface="Times New Roman" panose="02020603050405020304" pitchFamily="18" charset="0"/>
              </a:rPr>
              <a:t>Consumer consent required for collection of personal information. </a:t>
            </a:r>
          </a:p>
          <a:p>
            <a:pPr lvl="1"/>
            <a:r>
              <a:rPr lang="en-US" sz="2200" dirty="0">
                <a:cs typeface="Times New Roman" panose="02020603050405020304" pitchFamily="18" charset="0"/>
              </a:rPr>
              <a:t>Consumers must opt in to “sales” of personal information.</a:t>
            </a:r>
          </a:p>
          <a:p>
            <a:pPr lvl="1"/>
            <a:r>
              <a:rPr lang="en-US" sz="2200" dirty="0">
                <a:cs typeface="Times New Roman" panose="02020603050405020304" pitchFamily="18" charset="0"/>
              </a:rPr>
              <a:t>GLBA exemption included as introduced.</a:t>
            </a:r>
          </a:p>
        </p:txBody>
      </p:sp>
    </p:spTree>
    <p:extLst>
      <p:ext uri="{BB962C8B-B14F-4D97-AF65-F5344CB8AC3E}">
        <p14:creationId xmlns:p14="http://schemas.microsoft.com/office/powerpoint/2010/main" val="1778655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Electronic Deed Filing</a:t>
            </a:r>
            <a:endParaRPr lang="en-US" sz="2800" b="1" dirty="0">
              <a:solidFill>
                <a:srgbClr val="FF0000"/>
              </a:solidFill>
              <a:latin typeface="+mn-lt"/>
            </a:endParaRP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2086699"/>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effectLst/>
              </a:rPr>
              <a:t>HB </a:t>
            </a:r>
            <a:r>
              <a:rPr lang="en-US" sz="2400" b="1" u="sng" dirty="0">
                <a:effectLst/>
                <a:hlinkClick r:id="rId2">
                  <a:extLst>
                    <a:ext uri="{A12FA001-AC4F-418D-AE19-62706E023703}">
                      <ahyp:hlinkClr xmlns:ahyp="http://schemas.microsoft.com/office/drawing/2018/hyperlinkcolor" val="tx"/>
                    </a:ext>
                  </a:extLst>
                </a:hlinkClick>
              </a:rPr>
              <a:t>974</a:t>
            </a:r>
            <a:r>
              <a:rPr lang="en-US" sz="2400" b="1" dirty="0">
                <a:effectLst/>
              </a:rPr>
              <a:t> </a:t>
            </a:r>
            <a:r>
              <a:rPr lang="en-US" sz="2400" dirty="0">
                <a:effectLst/>
              </a:rPr>
              <a:t>by </a:t>
            </a:r>
            <a:r>
              <a:rPr lang="en-US" sz="2400" dirty="0">
                <a:solidFill>
                  <a:srgbClr val="000000"/>
                </a:solidFill>
                <a:effectLst/>
              </a:rPr>
              <a:t>Rep. Joseph Gullett (R-Dallas) requires </a:t>
            </a:r>
            <a:r>
              <a:rPr lang="en-US" sz="2400" b="1" dirty="0">
                <a:solidFill>
                  <a:srgbClr val="000000"/>
                </a:solidFill>
                <a:effectLst/>
              </a:rPr>
              <a:t>clerks to accept the e-filing of real estate documents</a:t>
            </a:r>
            <a:r>
              <a:rPr lang="en-US" sz="2400" dirty="0">
                <a:solidFill>
                  <a:srgbClr val="000000"/>
                </a:solidFill>
                <a:effectLst/>
              </a:rPr>
              <a:t>. Additionally, the clerk is required to accepted original paper filings for recordation by delivery in person.</a:t>
            </a:r>
          </a:p>
          <a:p>
            <a:r>
              <a:rPr lang="en-US" sz="2400" dirty="0">
                <a:solidFill>
                  <a:srgbClr val="000000"/>
                </a:solidFill>
              </a:rPr>
              <a:t>E-filing saves time, money, and resources and greatly reduces the risk of human error.</a:t>
            </a:r>
            <a:endParaRPr lang="en-US" sz="2400" dirty="0">
              <a:solidFill>
                <a:srgbClr val="000000"/>
              </a:solidFill>
              <a:effectLst/>
            </a:endParaRPr>
          </a:p>
          <a:p>
            <a:r>
              <a:rPr lang="en-US" sz="2400" dirty="0">
                <a:solidFill>
                  <a:srgbClr val="000000"/>
                </a:solidFill>
              </a:rPr>
              <a:t>On Tuesday, March 1st, the House voted 164-3 to pass the legislation. </a:t>
            </a:r>
          </a:p>
          <a:p>
            <a:r>
              <a:rPr lang="en-US" sz="2400" dirty="0">
                <a:solidFill>
                  <a:srgbClr val="000000"/>
                </a:solidFill>
              </a:rPr>
              <a:t>It is now on the Senate Rules Consideration Calendar for final approval by the full Senate.</a:t>
            </a:r>
          </a:p>
        </p:txBody>
      </p:sp>
    </p:spTree>
    <p:extLst>
      <p:ext uri="{BB962C8B-B14F-4D97-AF65-F5344CB8AC3E}">
        <p14:creationId xmlns:p14="http://schemas.microsoft.com/office/powerpoint/2010/main" val="2809778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88393"/>
            <a:ext cx="9038897" cy="1200329"/>
          </a:xfrm>
          <a:prstGeom prst="rect">
            <a:avLst/>
          </a:prstGeom>
          <a:noFill/>
        </p:spPr>
        <p:txBody>
          <a:bodyPr wrap="square" rtlCol="0">
            <a:spAutoFit/>
          </a:bodyPr>
          <a:lstStyle/>
          <a:p>
            <a:pPr algn="ctr"/>
            <a:r>
              <a:rPr lang="en-US" sz="3600" b="1" dirty="0">
                <a:solidFill>
                  <a:schemeClr val="bg1"/>
                </a:solidFill>
              </a:rPr>
              <a:t>2022 State Legislature: Environment, People and Issues Important to Credit Unions</a:t>
            </a:r>
          </a:p>
        </p:txBody>
      </p:sp>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a:latin typeface="+mn-lt"/>
              </a:rPr>
              <a:t>PACE Loan</a:t>
            </a:r>
            <a:endParaRPr lang="en-US" sz="2800" b="1" dirty="0">
              <a:solidFill>
                <a:srgbClr val="FF0000"/>
              </a:solidFill>
              <a:latin typeface="+mn-lt"/>
            </a:endParaRP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2086699"/>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u="sng" dirty="0">
                <a:ea typeface="Calibri" panose="020F0502020204030204" pitchFamily="34" charset="0"/>
                <a:cs typeface="Times New Roman" panose="02020603050405020304" pitchFamily="18" charset="0"/>
              </a:rPr>
              <a:t>HB 1413 </a:t>
            </a:r>
            <a:r>
              <a:rPr lang="en-US" sz="2400" dirty="0">
                <a:ea typeface="Calibri" panose="020F0502020204030204" pitchFamily="34" charset="0"/>
                <a:cs typeface="Times New Roman" panose="02020603050405020304" pitchFamily="18" charset="0"/>
              </a:rPr>
              <a:t>by Rep. Trey Rhodes (R-Greensboro), is PACE loan legislation for </a:t>
            </a:r>
            <a:r>
              <a:rPr lang="en-US" sz="2400" b="1" dirty="0">
                <a:ea typeface="Calibri" panose="020F0502020204030204" pitchFamily="34" charset="0"/>
                <a:cs typeface="Times New Roman" panose="02020603050405020304" pitchFamily="18" charset="0"/>
              </a:rPr>
              <a:t>commercial, agriculture, industrial, and multifamily residential properties </a:t>
            </a:r>
            <a:r>
              <a:rPr lang="en-US" sz="2400" dirty="0">
                <a:ea typeface="Calibri" panose="020F0502020204030204" pitchFamily="34" charset="0"/>
                <a:cs typeface="Times New Roman" panose="02020603050405020304" pitchFamily="18" charset="0"/>
              </a:rPr>
              <a:t>but does still supersede the lien priority. </a:t>
            </a:r>
          </a:p>
          <a:p>
            <a:r>
              <a:rPr lang="en-US" sz="2400" dirty="0">
                <a:ea typeface="Calibri" panose="020F0502020204030204" pitchFamily="34" charset="0"/>
                <a:cs typeface="Times New Roman" panose="02020603050405020304" pitchFamily="18" charset="0"/>
              </a:rPr>
              <a:t>The GCUA met with Rep. Rhodes to discuss our concerns, and he let us know that he does NOT intend to move the legislation forward this session. </a:t>
            </a:r>
          </a:p>
          <a:p>
            <a:r>
              <a:rPr lang="en-US" sz="2400" dirty="0">
                <a:ea typeface="Calibri" panose="020F0502020204030204" pitchFamily="34" charset="0"/>
                <a:cs typeface="Times New Roman" panose="02020603050405020304" pitchFamily="18" charset="0"/>
              </a:rPr>
              <a:t>We will continue to monitor but consider this bill </a:t>
            </a:r>
            <a:r>
              <a:rPr lang="en-US" sz="2400" b="1" u="sng" dirty="0">
                <a:solidFill>
                  <a:srgbClr val="FF0000"/>
                </a:solidFill>
                <a:ea typeface="Calibri" panose="020F0502020204030204" pitchFamily="34" charset="0"/>
                <a:cs typeface="Times New Roman" panose="02020603050405020304" pitchFamily="18" charset="0"/>
              </a:rPr>
              <a:t>dead</a:t>
            </a:r>
            <a:r>
              <a:rPr lang="en-US" sz="2400" dirty="0">
                <a:ea typeface="Calibri" panose="020F0502020204030204" pitchFamily="34" charset="0"/>
                <a:cs typeface="Times New Roman" panose="02020603050405020304" pitchFamily="18" charset="0"/>
              </a:rPr>
              <a:t>.</a:t>
            </a:r>
            <a:endParaRPr lang="en-US" dirty="0">
              <a:latin typeface="+mj-lt"/>
            </a:endParaRPr>
          </a:p>
        </p:txBody>
      </p:sp>
    </p:spTree>
    <p:extLst>
      <p:ext uri="{BB962C8B-B14F-4D97-AF65-F5344CB8AC3E}">
        <p14:creationId xmlns:p14="http://schemas.microsoft.com/office/powerpoint/2010/main" val="3973281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7DA771A-392D-4936-908F-8E595CC9DC25}"/>
              </a:ext>
            </a:extLst>
          </p:cNvPr>
          <p:cNvSpPr txBox="1">
            <a:spLocks/>
          </p:cNvSpPr>
          <p:nvPr/>
        </p:nvSpPr>
        <p:spPr>
          <a:xfrm>
            <a:off x="337996" y="1515492"/>
            <a:ext cx="10972800" cy="114300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2800" b="1" dirty="0">
              <a:solidFill>
                <a:srgbClr val="FF0000"/>
              </a:solidFill>
              <a:latin typeface="+mn-lt"/>
            </a:endParaRPr>
          </a:p>
        </p:txBody>
      </p:sp>
      <p:sp>
        <p:nvSpPr>
          <p:cNvPr id="14" name="Content Placeholder 2">
            <a:extLst>
              <a:ext uri="{FF2B5EF4-FFF2-40B4-BE49-F238E27FC236}">
                <a16:creationId xmlns:a16="http://schemas.microsoft.com/office/drawing/2014/main" id="{6DCB9DCD-7DA8-4383-9685-6575EF87BA24}"/>
              </a:ext>
            </a:extLst>
          </p:cNvPr>
          <p:cNvSpPr txBox="1">
            <a:spLocks/>
          </p:cNvSpPr>
          <p:nvPr/>
        </p:nvSpPr>
        <p:spPr>
          <a:xfrm>
            <a:off x="337996" y="1644247"/>
            <a:ext cx="10906408" cy="4470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cs typeface="Times New Roman" panose="02020603050405020304" pitchFamily="18" charset="0"/>
              </a:rPr>
              <a:t>Idea Institute – April 11-13 at Amelia Island</a:t>
            </a:r>
          </a:p>
          <a:p>
            <a:pPr marL="0" indent="0">
              <a:buNone/>
            </a:pPr>
            <a:endParaRPr lang="en-US" b="1" dirty="0">
              <a:cs typeface="Times New Roman" panose="02020603050405020304" pitchFamily="18" charset="0"/>
            </a:endParaRPr>
          </a:p>
          <a:p>
            <a:r>
              <a:rPr lang="en-US" b="1" dirty="0">
                <a:cs typeface="Times New Roman" panose="02020603050405020304" pitchFamily="18" charset="0"/>
              </a:rPr>
              <a:t>SCUCE – June 14-16 in Orlando, FL</a:t>
            </a:r>
          </a:p>
          <a:p>
            <a:pPr lvl="1"/>
            <a:r>
              <a:rPr lang="en-US" b="1" dirty="0">
                <a:cs typeface="Times New Roman" panose="02020603050405020304" pitchFamily="18" charset="0"/>
              </a:rPr>
              <a:t>Advocacy Luncheon – June 16th </a:t>
            </a:r>
          </a:p>
          <a:p>
            <a:pPr marL="457200" lvl="1" indent="0">
              <a:buNone/>
            </a:pPr>
            <a:endParaRPr lang="en-US" b="1" dirty="0">
              <a:cs typeface="Times New Roman" panose="02020603050405020304" pitchFamily="18" charset="0"/>
            </a:endParaRPr>
          </a:p>
          <a:p>
            <a:r>
              <a:rPr lang="en-US" b="1" dirty="0">
                <a:cs typeface="Times New Roman" panose="02020603050405020304" pitchFamily="18" charset="0"/>
              </a:rPr>
              <a:t>Fall Hike the Hill – September 13-15 in Washington, D.C.</a:t>
            </a:r>
            <a:endParaRPr lang="en-US" sz="3200" dirty="0"/>
          </a:p>
        </p:txBody>
      </p:sp>
      <p:sp>
        <p:nvSpPr>
          <p:cNvPr id="5" name="TextBox 4">
            <a:extLst>
              <a:ext uri="{FF2B5EF4-FFF2-40B4-BE49-F238E27FC236}">
                <a16:creationId xmlns:a16="http://schemas.microsoft.com/office/drawing/2014/main" id="{5B734112-A758-4D80-8AF7-62D5D3B0A40A}"/>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LSCU Event Updates</a:t>
            </a:r>
          </a:p>
        </p:txBody>
      </p:sp>
    </p:spTree>
    <p:extLst>
      <p:ext uri="{BB962C8B-B14F-4D97-AF65-F5344CB8AC3E}">
        <p14:creationId xmlns:p14="http://schemas.microsoft.com/office/powerpoint/2010/main" val="1282392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390DB-1759-B24A-B6ED-E3623F14C056}"/>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25690411-5332-1449-8FA4-ED11665451E3}"/>
              </a:ext>
            </a:extLst>
          </p:cNvPr>
          <p:cNvSpPr>
            <a:spLocks noGrp="1"/>
          </p:cNvSpPr>
          <p:nvPr>
            <p:ph type="subTitle" idx="1"/>
          </p:nvPr>
        </p:nvSpPr>
        <p:spPr/>
        <p:txBody>
          <a:bodyPr/>
          <a:lstStyle/>
          <a:p>
            <a:endParaRPr lang="en-US"/>
          </a:p>
        </p:txBody>
      </p:sp>
      <p:sp>
        <p:nvSpPr>
          <p:cNvPr id="7" name="Rectangle 6">
            <a:extLst>
              <a:ext uri="{FF2B5EF4-FFF2-40B4-BE49-F238E27FC236}">
                <a16:creationId xmlns:a16="http://schemas.microsoft.com/office/drawing/2014/main" id="{7B0E5073-D1A2-4172-96B0-B4E03BD301BE}"/>
              </a:ext>
            </a:extLst>
          </p:cNvPr>
          <p:cNvSpPr/>
          <p:nvPr/>
        </p:nvSpPr>
        <p:spPr>
          <a:xfrm>
            <a:off x="0" y="0"/>
            <a:ext cx="12192000" cy="6858000"/>
          </a:xfrm>
          <a:prstGeom prst="rect">
            <a:avLst/>
          </a:prstGeom>
          <a:solidFill>
            <a:srgbClr val="1D42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EEB2877-332A-4CFD-A01D-91AE4BECCB71}"/>
              </a:ext>
            </a:extLst>
          </p:cNvPr>
          <p:cNvPicPr>
            <a:picLocks noChangeAspect="1"/>
          </p:cNvPicPr>
          <p:nvPr/>
        </p:nvPicPr>
        <p:blipFill>
          <a:blip r:embed="rId2"/>
          <a:stretch>
            <a:fillRect/>
          </a:stretch>
        </p:blipFill>
        <p:spPr>
          <a:xfrm>
            <a:off x="4146138" y="2108084"/>
            <a:ext cx="3854108" cy="2337032"/>
          </a:xfrm>
          <a:prstGeom prst="rect">
            <a:avLst/>
          </a:prstGeom>
        </p:spPr>
      </p:pic>
      <p:pic>
        <p:nvPicPr>
          <p:cNvPr id="9" name="Picture 8" descr="A picture containing logo&#10;&#10;Description automatically generated">
            <a:extLst>
              <a:ext uri="{FF2B5EF4-FFF2-40B4-BE49-F238E27FC236}">
                <a16:creationId xmlns:a16="http://schemas.microsoft.com/office/drawing/2014/main" id="{806AADED-904C-42E2-ACB6-1A0CD92D8F01}"/>
              </a:ext>
            </a:extLst>
          </p:cNvPr>
          <p:cNvPicPr>
            <a:picLocks noChangeAspect="1"/>
          </p:cNvPicPr>
          <p:nvPr/>
        </p:nvPicPr>
        <p:blipFill>
          <a:blip r:embed="rId3"/>
          <a:stretch>
            <a:fillRect/>
          </a:stretch>
        </p:blipFill>
        <p:spPr>
          <a:xfrm>
            <a:off x="1752228" y="2660141"/>
            <a:ext cx="2165682" cy="15377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Subtitle 2">
            <a:extLst>
              <a:ext uri="{FF2B5EF4-FFF2-40B4-BE49-F238E27FC236}">
                <a16:creationId xmlns:a16="http://schemas.microsoft.com/office/drawing/2014/main" id="{32FDE955-9008-4005-BBAD-0EAE01AC5546}"/>
              </a:ext>
            </a:extLst>
          </p:cNvPr>
          <p:cNvSpPr txBox="1">
            <a:spLocks/>
          </p:cNvSpPr>
          <p:nvPr/>
        </p:nvSpPr>
        <p:spPr>
          <a:xfrm>
            <a:off x="1524000" y="4776160"/>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chemeClr val="bg1"/>
                </a:solidFill>
              </a:rPr>
              <a:t>GCUEA Spring Meeting</a:t>
            </a:r>
          </a:p>
          <a:p>
            <a:r>
              <a:rPr lang="en-US" dirty="0">
                <a:solidFill>
                  <a:schemeClr val="bg1"/>
                </a:solidFill>
              </a:rPr>
              <a:t>Tuesday, March 15, 2022</a:t>
            </a:r>
          </a:p>
          <a:p>
            <a:r>
              <a:rPr lang="en-US" dirty="0">
                <a:solidFill>
                  <a:schemeClr val="bg1"/>
                </a:solidFill>
              </a:rPr>
              <a:t>Omni Hilton Head Oceanfront Resort</a:t>
            </a:r>
          </a:p>
        </p:txBody>
      </p:sp>
      <p:sp>
        <p:nvSpPr>
          <p:cNvPr id="11" name="AutoShape 2">
            <a:extLst>
              <a:ext uri="{FF2B5EF4-FFF2-40B4-BE49-F238E27FC236}">
                <a16:creationId xmlns:a16="http://schemas.microsoft.com/office/drawing/2014/main" id="{79B2820E-D70A-4168-AEA0-F0716D40140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A picture containing text&#10;&#10;Description automatically generated">
            <a:extLst>
              <a:ext uri="{FF2B5EF4-FFF2-40B4-BE49-F238E27FC236}">
                <a16:creationId xmlns:a16="http://schemas.microsoft.com/office/drawing/2014/main" id="{10E50537-F701-4002-AEAF-631FC161C45E}"/>
              </a:ext>
            </a:extLst>
          </p:cNvPr>
          <p:cNvPicPr>
            <a:picLocks noChangeAspect="1"/>
          </p:cNvPicPr>
          <p:nvPr/>
        </p:nvPicPr>
        <p:blipFill>
          <a:blip r:embed="rId4"/>
          <a:stretch>
            <a:fillRect/>
          </a:stretch>
        </p:blipFill>
        <p:spPr>
          <a:xfrm>
            <a:off x="8191877" y="2805112"/>
            <a:ext cx="2743200" cy="1247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6" name="Title 1">
            <a:extLst>
              <a:ext uri="{FF2B5EF4-FFF2-40B4-BE49-F238E27FC236}">
                <a16:creationId xmlns:a16="http://schemas.microsoft.com/office/drawing/2014/main" id="{3291761D-75EA-4FF1-B3CB-CC21F95745C9}"/>
              </a:ext>
            </a:extLst>
          </p:cNvPr>
          <p:cNvSpPr txBox="1">
            <a:spLocks/>
          </p:cNvSpPr>
          <p:nvPr/>
        </p:nvSpPr>
        <p:spPr>
          <a:xfrm>
            <a:off x="1676400" y="582502"/>
            <a:ext cx="9144000" cy="1032722"/>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rPr>
              <a:t>Update from the Gold Dome</a:t>
            </a:r>
          </a:p>
        </p:txBody>
      </p:sp>
    </p:spTree>
    <p:extLst>
      <p:ext uri="{BB962C8B-B14F-4D97-AF65-F5344CB8AC3E}">
        <p14:creationId xmlns:p14="http://schemas.microsoft.com/office/powerpoint/2010/main" val="3319294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E55E66-4CE8-7F45-82DE-D7AD9D94A096}"/>
              </a:ext>
            </a:extLst>
          </p:cNvPr>
          <p:cNvSpPr txBox="1"/>
          <p:nvPr/>
        </p:nvSpPr>
        <p:spPr>
          <a:xfrm>
            <a:off x="1576551" y="411558"/>
            <a:ext cx="9038897" cy="646331"/>
          </a:xfrm>
          <a:prstGeom prst="rect">
            <a:avLst/>
          </a:prstGeom>
          <a:noFill/>
        </p:spPr>
        <p:txBody>
          <a:bodyPr wrap="square" rtlCol="0">
            <a:spAutoFit/>
          </a:bodyPr>
          <a:lstStyle/>
          <a:p>
            <a:pPr algn="ctr"/>
            <a:r>
              <a:rPr lang="en-US" sz="3600" b="1" dirty="0">
                <a:solidFill>
                  <a:schemeClr val="bg1"/>
                </a:solidFill>
              </a:rPr>
              <a:t>Update from the Gold Dome</a:t>
            </a:r>
          </a:p>
        </p:txBody>
      </p:sp>
      <p:grpSp>
        <p:nvGrpSpPr>
          <p:cNvPr id="4" name="Group 3">
            <a:extLst>
              <a:ext uri="{FF2B5EF4-FFF2-40B4-BE49-F238E27FC236}">
                <a16:creationId xmlns:a16="http://schemas.microsoft.com/office/drawing/2014/main" id="{3716068F-4289-4517-95A6-580F8AC04BF8}"/>
              </a:ext>
            </a:extLst>
          </p:cNvPr>
          <p:cNvGrpSpPr/>
          <p:nvPr/>
        </p:nvGrpSpPr>
        <p:grpSpPr>
          <a:xfrm>
            <a:off x="2050280" y="2600904"/>
            <a:ext cx="9107785" cy="2575110"/>
            <a:chOff x="2942377" y="2606480"/>
            <a:chExt cx="9107785" cy="2575110"/>
          </a:xfrm>
        </p:grpSpPr>
        <p:sp>
          <p:nvSpPr>
            <p:cNvPr id="3" name="TextBox 2">
              <a:extLst>
                <a:ext uri="{FF2B5EF4-FFF2-40B4-BE49-F238E27FC236}">
                  <a16:creationId xmlns:a16="http://schemas.microsoft.com/office/drawing/2014/main" id="{35C49F38-7671-DC44-BD06-13C28A673122}"/>
                </a:ext>
              </a:extLst>
            </p:cNvPr>
            <p:cNvSpPr txBox="1"/>
            <p:nvPr/>
          </p:nvSpPr>
          <p:spPr>
            <a:xfrm>
              <a:off x="5649362" y="3109205"/>
              <a:ext cx="6400800" cy="1569660"/>
            </a:xfrm>
            <a:prstGeom prst="rect">
              <a:avLst/>
            </a:prstGeom>
            <a:noFill/>
          </p:spPr>
          <p:txBody>
            <a:bodyPr wrap="square" rtlCol="0">
              <a:spAutoFit/>
            </a:bodyPr>
            <a:lstStyle/>
            <a:p>
              <a:r>
                <a:rPr lang="en-US" sz="2400" b="1" dirty="0"/>
                <a:t>Sydney Rubin Seral</a:t>
              </a:r>
            </a:p>
            <a:p>
              <a:r>
                <a:rPr lang="en-US" sz="2400" dirty="0"/>
                <a:t>Vice President of Advocacy</a:t>
              </a:r>
            </a:p>
            <a:p>
              <a:r>
                <a:rPr lang="en-US" sz="2400" dirty="0"/>
                <a:t>League of Southeastern Credit Unions &amp; Affiliates</a:t>
              </a:r>
            </a:p>
            <a:p>
              <a:r>
                <a:rPr lang="en-US" sz="2400" dirty="0"/>
                <a:t>Georgia Credit Union Association</a:t>
              </a:r>
              <a:endParaRPr lang="en-US" sz="2000" dirty="0"/>
            </a:p>
          </p:txBody>
        </p:sp>
        <p:pic>
          <p:nvPicPr>
            <p:cNvPr id="9" name="Picture 8" descr="A person with her arms crossed&#10;&#10;Description automatically generated with medium confidence">
              <a:extLst>
                <a:ext uri="{FF2B5EF4-FFF2-40B4-BE49-F238E27FC236}">
                  <a16:creationId xmlns:a16="http://schemas.microsoft.com/office/drawing/2014/main" id="{8C55C50A-F41F-498F-B3BE-C83FB1DFD94C}"/>
                </a:ext>
              </a:extLst>
            </p:cNvPr>
            <p:cNvPicPr>
              <a:picLocks noChangeAspect="1"/>
            </p:cNvPicPr>
            <p:nvPr/>
          </p:nvPicPr>
          <p:blipFill>
            <a:blip r:embed="rId2"/>
            <a:stretch>
              <a:fillRect/>
            </a:stretch>
          </p:blipFill>
          <p:spPr>
            <a:xfrm>
              <a:off x="2942377" y="2606480"/>
              <a:ext cx="2562234" cy="2575110"/>
            </a:xfrm>
            <a:prstGeom prst="rect">
              <a:avLst/>
            </a:prstGeom>
          </p:spPr>
        </p:pic>
      </p:grpSp>
    </p:spTree>
    <p:extLst>
      <p:ext uri="{BB962C8B-B14F-4D97-AF65-F5344CB8AC3E}">
        <p14:creationId xmlns:p14="http://schemas.microsoft.com/office/powerpoint/2010/main" val="36696620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C72CD0-9457-4C00-9B87-464E29949226}"/>
              </a:ext>
            </a:extLst>
          </p:cNvPr>
          <p:cNvGrpSpPr/>
          <p:nvPr/>
        </p:nvGrpSpPr>
        <p:grpSpPr>
          <a:xfrm>
            <a:off x="7823200" y="2243577"/>
            <a:ext cx="3149602" cy="3895945"/>
            <a:chOff x="8699425" y="2171149"/>
            <a:chExt cx="3149602" cy="3895945"/>
          </a:xfrm>
        </p:grpSpPr>
        <p:pic>
          <p:nvPicPr>
            <p:cNvPr id="3082" name="Picture 10" descr="Newsmaker: Stacey Abrams | American Libraries Magazine">
              <a:extLst>
                <a:ext uri="{FF2B5EF4-FFF2-40B4-BE49-F238E27FC236}">
                  <a16:creationId xmlns:a16="http://schemas.microsoft.com/office/drawing/2014/main" id="{D260135C-8221-45D2-987F-76D2467BE3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598" r="6176" b="1604"/>
            <a:stretch/>
          </p:blipFill>
          <p:spPr bwMode="auto">
            <a:xfrm>
              <a:off x="8699426" y="2171149"/>
              <a:ext cx="3149601" cy="251570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0220C413-CC15-4943-B2F1-F34991F5D2A9}"/>
                </a:ext>
              </a:extLst>
            </p:cNvPr>
            <p:cNvSpPr txBox="1"/>
            <p:nvPr/>
          </p:nvSpPr>
          <p:spPr>
            <a:xfrm>
              <a:off x="8699425" y="4620736"/>
              <a:ext cx="3149601" cy="1446358"/>
            </a:xfrm>
            <a:prstGeom prst="rect">
              <a:avLst/>
            </a:prstGeom>
            <a:noFill/>
          </p:spPr>
          <p:txBody>
            <a:bodyPr wrap="square" rtlCol="0">
              <a:spAutoFit/>
            </a:bodyPr>
            <a:lstStyle/>
            <a:p>
              <a:pPr algn="ctr"/>
              <a:r>
                <a:rPr lang="en-US" sz="2400" b="1" dirty="0">
                  <a:solidFill>
                    <a:srgbClr val="0070C0"/>
                  </a:solidFill>
                  <a:latin typeface="Calibri" panose="020F0502020204030204" pitchFamily="34" charset="0"/>
                  <a:cs typeface="Calibri" panose="020F0502020204030204" pitchFamily="34" charset="0"/>
                </a:rPr>
                <a:t>Stacey Abrams (D)</a:t>
              </a:r>
            </a:p>
            <a:p>
              <a:pPr algn="ctr"/>
              <a:r>
                <a:rPr lang="en-US" sz="2133" dirty="0">
                  <a:solidFill>
                    <a:srgbClr val="0070C0"/>
                  </a:solidFill>
                  <a:latin typeface="Calibri" panose="020F0502020204030204" pitchFamily="34" charset="0"/>
                  <a:cs typeface="Calibri" panose="020F0502020204030204" pitchFamily="34" charset="0"/>
                </a:rPr>
                <a:t>Former State Minority Leader; Founder of Fair Fight Action</a:t>
              </a:r>
            </a:p>
          </p:txBody>
        </p:sp>
      </p:grpSp>
      <p:sp>
        <p:nvSpPr>
          <p:cNvPr id="13" name="TextBox 12">
            <a:extLst>
              <a:ext uri="{FF2B5EF4-FFF2-40B4-BE49-F238E27FC236}">
                <a16:creationId xmlns:a16="http://schemas.microsoft.com/office/drawing/2014/main" id="{FF1EED1D-9287-49F4-BCE5-84B9D8FF5A26}"/>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Race to the Governor’s Mansion</a:t>
            </a:r>
          </a:p>
        </p:txBody>
      </p:sp>
      <p:grpSp>
        <p:nvGrpSpPr>
          <p:cNvPr id="5" name="Group 4">
            <a:extLst>
              <a:ext uri="{FF2B5EF4-FFF2-40B4-BE49-F238E27FC236}">
                <a16:creationId xmlns:a16="http://schemas.microsoft.com/office/drawing/2014/main" id="{B62E38EE-CC9F-4FFA-8D36-DF07A793F5A7}"/>
              </a:ext>
            </a:extLst>
          </p:cNvPr>
          <p:cNvGrpSpPr/>
          <p:nvPr/>
        </p:nvGrpSpPr>
        <p:grpSpPr>
          <a:xfrm>
            <a:off x="4444127" y="1610837"/>
            <a:ext cx="3008875" cy="5265514"/>
            <a:chOff x="3196039" y="1955587"/>
            <a:chExt cx="2475191" cy="4331570"/>
          </a:xfrm>
        </p:grpSpPr>
        <p:sp>
          <p:nvSpPr>
            <p:cNvPr id="11" name="TextBox 10">
              <a:extLst>
                <a:ext uri="{FF2B5EF4-FFF2-40B4-BE49-F238E27FC236}">
                  <a16:creationId xmlns:a16="http://schemas.microsoft.com/office/drawing/2014/main" id="{FF7CEDBC-00F5-466C-9782-6C593358673C}"/>
                </a:ext>
              </a:extLst>
            </p:cNvPr>
            <p:cNvSpPr txBox="1"/>
            <p:nvPr/>
          </p:nvSpPr>
          <p:spPr>
            <a:xfrm>
              <a:off x="3196039" y="5086828"/>
              <a:ext cx="2475191" cy="1200329"/>
            </a:xfrm>
            <a:prstGeom prst="rect">
              <a:avLst/>
            </a:prstGeom>
            <a:noFill/>
          </p:spPr>
          <p:txBody>
            <a:bodyPr wrap="square" rtlCol="0">
              <a:spAutoFit/>
            </a:bodyPr>
            <a:lstStyle/>
            <a:p>
              <a:pPr algn="ctr"/>
              <a:r>
                <a:rPr lang="en-US" sz="2400" b="1" dirty="0">
                  <a:solidFill>
                    <a:srgbClr val="FF0000"/>
                  </a:solidFill>
                  <a:latin typeface="Calibri" panose="020F0502020204030204" pitchFamily="34" charset="0"/>
                  <a:cs typeface="Calibri" panose="020F0502020204030204" pitchFamily="34" charset="0"/>
                </a:rPr>
                <a:t>Incumbent Governor </a:t>
              </a:r>
            </a:p>
            <a:p>
              <a:pPr algn="ctr"/>
              <a:r>
                <a:rPr lang="en-US" sz="2400" b="1" dirty="0">
                  <a:solidFill>
                    <a:srgbClr val="FF0000"/>
                  </a:solidFill>
                  <a:latin typeface="Calibri" panose="020F0502020204030204" pitchFamily="34" charset="0"/>
                  <a:cs typeface="Calibri" panose="020F0502020204030204" pitchFamily="34" charset="0"/>
                </a:rPr>
                <a:t>Brian Kemp (R)</a:t>
              </a:r>
            </a:p>
          </p:txBody>
        </p:sp>
        <p:pic>
          <p:nvPicPr>
            <p:cNvPr id="14" name="Picture 4" descr="Office of Georgia Governor Brian P. Kemp">
              <a:extLst>
                <a:ext uri="{FF2B5EF4-FFF2-40B4-BE49-F238E27FC236}">
                  <a16:creationId xmlns:a16="http://schemas.microsoft.com/office/drawing/2014/main" id="{A67B677E-C0EA-4D89-87C1-84EFFB87FE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9974" y="1955587"/>
              <a:ext cx="2061692" cy="3092538"/>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TextBox 14">
            <a:extLst>
              <a:ext uri="{FF2B5EF4-FFF2-40B4-BE49-F238E27FC236}">
                <a16:creationId xmlns:a16="http://schemas.microsoft.com/office/drawing/2014/main" id="{236E3E38-B49A-4052-96A1-A34A28511276}"/>
              </a:ext>
            </a:extLst>
          </p:cNvPr>
          <p:cNvSpPr txBox="1"/>
          <p:nvPr/>
        </p:nvSpPr>
        <p:spPr>
          <a:xfrm>
            <a:off x="1922338" y="4178886"/>
            <a:ext cx="2475191" cy="707886"/>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cs typeface="Calibri" panose="020F0502020204030204" pitchFamily="34" charset="0"/>
              </a:rPr>
              <a:t>Former Senator </a:t>
            </a:r>
          </a:p>
          <a:p>
            <a:pPr algn="ctr"/>
            <a:r>
              <a:rPr lang="en-US" sz="2000" b="1" dirty="0">
                <a:solidFill>
                  <a:srgbClr val="FF0000"/>
                </a:solidFill>
                <a:latin typeface="Calibri" panose="020F0502020204030204" pitchFamily="34" charset="0"/>
                <a:cs typeface="Calibri" panose="020F0502020204030204" pitchFamily="34" charset="0"/>
              </a:rPr>
              <a:t>David Perdue (R)</a:t>
            </a:r>
          </a:p>
        </p:txBody>
      </p:sp>
      <p:pic>
        <p:nvPicPr>
          <p:cNvPr id="3074" name="Picture 2">
            <a:extLst>
              <a:ext uri="{FF2B5EF4-FFF2-40B4-BE49-F238E27FC236}">
                <a16:creationId xmlns:a16="http://schemas.microsoft.com/office/drawing/2014/main" id="{9F5B46EC-3424-4C86-8957-544EC0515F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90057" y="1610837"/>
            <a:ext cx="2024985" cy="256804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of Catherine Davis">
            <a:extLst>
              <a:ext uri="{FF2B5EF4-FFF2-40B4-BE49-F238E27FC236}">
                <a16:creationId xmlns:a16="http://schemas.microsoft.com/office/drawing/2014/main" id="{125E9AFD-9DEF-4FC9-97DA-CA12EF48F0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88" y="1787066"/>
            <a:ext cx="1387794" cy="2081691"/>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C1B532E1-2982-4DF7-BEA1-E638E2339907}"/>
              </a:ext>
            </a:extLst>
          </p:cNvPr>
          <p:cNvSpPr txBox="1"/>
          <p:nvPr/>
        </p:nvSpPr>
        <p:spPr>
          <a:xfrm>
            <a:off x="39127" y="3905944"/>
            <a:ext cx="1804164" cy="1323439"/>
          </a:xfrm>
          <a:prstGeom prst="rect">
            <a:avLst/>
          </a:prstGeom>
          <a:noFill/>
        </p:spPr>
        <p:txBody>
          <a:bodyPr wrap="square" rtlCol="0">
            <a:spAutoFit/>
          </a:bodyPr>
          <a:lstStyle/>
          <a:p>
            <a:pPr algn="ctr"/>
            <a:r>
              <a:rPr lang="en-US" sz="2000" b="1" dirty="0">
                <a:solidFill>
                  <a:srgbClr val="FF0000"/>
                </a:solidFill>
                <a:latin typeface="Calibri" panose="020F0502020204030204" pitchFamily="34" charset="0"/>
                <a:cs typeface="Calibri" panose="020F0502020204030204" pitchFamily="34" charset="0"/>
              </a:rPr>
              <a:t>Catherine Davis </a:t>
            </a:r>
            <a:r>
              <a:rPr lang="en-US" sz="2000" dirty="0">
                <a:solidFill>
                  <a:srgbClr val="FF0000"/>
                </a:solidFill>
                <a:latin typeface="Calibri" panose="020F0502020204030204" pitchFamily="34" charset="0"/>
                <a:cs typeface="Calibri" panose="020F0502020204030204" pitchFamily="34" charset="0"/>
              </a:rPr>
              <a:t>(R)</a:t>
            </a:r>
          </a:p>
          <a:p>
            <a:pPr algn="ctr"/>
            <a:r>
              <a:rPr lang="en-US" sz="2000" dirty="0">
                <a:solidFill>
                  <a:srgbClr val="FF0000"/>
                </a:solidFill>
                <a:latin typeface="Calibri" panose="020F0502020204030204" pitchFamily="34" charset="0"/>
                <a:cs typeface="Calibri" panose="020F0502020204030204" pitchFamily="34" charset="0"/>
              </a:rPr>
              <a:t>Non-profit president</a:t>
            </a:r>
          </a:p>
        </p:txBody>
      </p:sp>
      <p:pic>
        <p:nvPicPr>
          <p:cNvPr id="3080" name="Picture 8" descr="Image of Kandiss Taylor">
            <a:extLst>
              <a:ext uri="{FF2B5EF4-FFF2-40B4-BE49-F238E27FC236}">
                <a16:creationId xmlns:a16="http://schemas.microsoft.com/office/drawing/2014/main" id="{C7466F44-2820-4984-A7E5-668F1240D8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140" y="4902973"/>
            <a:ext cx="1229308" cy="1843962"/>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EAD233B-0C62-4175-8A7C-388E8AF9C780}"/>
              </a:ext>
            </a:extLst>
          </p:cNvPr>
          <p:cNvSpPr txBox="1"/>
          <p:nvPr/>
        </p:nvSpPr>
        <p:spPr>
          <a:xfrm>
            <a:off x="2629542" y="5638951"/>
            <a:ext cx="1953086" cy="1015663"/>
          </a:xfrm>
          <a:prstGeom prst="rect">
            <a:avLst/>
          </a:prstGeom>
          <a:noFill/>
        </p:spPr>
        <p:txBody>
          <a:bodyPr wrap="square" rtlCol="0">
            <a:spAutoFit/>
          </a:bodyPr>
          <a:lstStyle/>
          <a:p>
            <a:pPr algn="ctr"/>
            <a:r>
              <a:rPr lang="en-US" sz="2000" b="1" dirty="0" err="1">
                <a:solidFill>
                  <a:srgbClr val="FF0000"/>
                </a:solidFill>
                <a:latin typeface="Calibri" panose="020F0502020204030204" pitchFamily="34" charset="0"/>
                <a:cs typeface="Calibri" panose="020F0502020204030204" pitchFamily="34" charset="0"/>
              </a:rPr>
              <a:t>Kandiss</a:t>
            </a:r>
            <a:r>
              <a:rPr lang="en-US" sz="2000" b="1" dirty="0">
                <a:solidFill>
                  <a:srgbClr val="FF0000"/>
                </a:solidFill>
                <a:latin typeface="Calibri" panose="020F0502020204030204" pitchFamily="34" charset="0"/>
                <a:cs typeface="Calibri" panose="020F0502020204030204" pitchFamily="34" charset="0"/>
              </a:rPr>
              <a:t> Taylor </a:t>
            </a:r>
            <a:r>
              <a:rPr lang="en-US" sz="2000" dirty="0">
                <a:solidFill>
                  <a:srgbClr val="FF0000"/>
                </a:solidFill>
                <a:latin typeface="Calibri" panose="020F0502020204030204" pitchFamily="34" charset="0"/>
                <a:cs typeface="Calibri" panose="020F0502020204030204" pitchFamily="34" charset="0"/>
              </a:rPr>
              <a:t>(R)</a:t>
            </a:r>
          </a:p>
          <a:p>
            <a:pPr algn="ctr"/>
            <a:r>
              <a:rPr lang="en-US" sz="2000" dirty="0">
                <a:solidFill>
                  <a:srgbClr val="FF0000"/>
                </a:solidFill>
                <a:latin typeface="Calibri" panose="020F0502020204030204" pitchFamily="34" charset="0"/>
                <a:cs typeface="Calibri" panose="020F0502020204030204" pitchFamily="34" charset="0"/>
              </a:rPr>
              <a:t>Educator</a:t>
            </a:r>
          </a:p>
        </p:txBody>
      </p:sp>
    </p:spTree>
    <p:extLst>
      <p:ext uri="{BB962C8B-B14F-4D97-AF65-F5344CB8AC3E}">
        <p14:creationId xmlns:p14="http://schemas.microsoft.com/office/powerpoint/2010/main" val="2746195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F1EED1D-9287-49F4-BCE5-84B9D8FF5A26}"/>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Race to the Governor’s Mansion</a:t>
            </a:r>
          </a:p>
        </p:txBody>
      </p:sp>
      <p:graphicFrame>
        <p:nvGraphicFramePr>
          <p:cNvPr id="7" name="Chart 6">
            <a:extLst>
              <a:ext uri="{FF2B5EF4-FFF2-40B4-BE49-F238E27FC236}">
                <a16:creationId xmlns:a16="http://schemas.microsoft.com/office/drawing/2014/main" id="{7E75B959-046C-4262-A757-ACF59C06B4D9}"/>
              </a:ext>
            </a:extLst>
          </p:cNvPr>
          <p:cNvGraphicFramePr/>
          <p:nvPr>
            <p:extLst>
              <p:ext uri="{D42A27DB-BD31-4B8C-83A1-F6EECF244321}">
                <p14:modId xmlns:p14="http://schemas.microsoft.com/office/powerpoint/2010/main" val="1604912411"/>
              </p:ext>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54500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DD058EC-1391-4161-9D7D-853864B75BD2}"/>
              </a:ext>
            </a:extLst>
          </p:cNvPr>
          <p:cNvGrpSpPr/>
          <p:nvPr/>
        </p:nvGrpSpPr>
        <p:grpSpPr>
          <a:xfrm>
            <a:off x="6798563" y="1821009"/>
            <a:ext cx="2946911" cy="4178432"/>
            <a:chOff x="4830391" y="1191292"/>
            <a:chExt cx="2972836" cy="4215191"/>
          </a:xfrm>
        </p:grpSpPr>
        <p:sp>
          <p:nvSpPr>
            <p:cNvPr id="11" name="TextBox 10">
              <a:extLst>
                <a:ext uri="{FF2B5EF4-FFF2-40B4-BE49-F238E27FC236}">
                  <a16:creationId xmlns:a16="http://schemas.microsoft.com/office/drawing/2014/main" id="{FF7CEDBC-00F5-466C-9782-6C593358673C}"/>
                </a:ext>
              </a:extLst>
            </p:cNvPr>
            <p:cNvSpPr txBox="1"/>
            <p:nvPr/>
          </p:nvSpPr>
          <p:spPr>
            <a:xfrm>
              <a:off x="4830391" y="4617791"/>
              <a:ext cx="2972836" cy="788692"/>
            </a:xfrm>
            <a:prstGeom prst="rect">
              <a:avLst/>
            </a:prstGeom>
            <a:noFill/>
          </p:spPr>
          <p:txBody>
            <a:bodyPr wrap="square" rtlCol="0">
              <a:spAutoFit/>
            </a:bodyPr>
            <a:lstStyle/>
            <a:p>
              <a:pPr algn="ctr"/>
              <a:r>
                <a:rPr lang="en-US" sz="2400" b="1" dirty="0">
                  <a:solidFill>
                    <a:srgbClr val="0070C0"/>
                  </a:solidFill>
                  <a:latin typeface="Calibri" panose="020F0502020204030204" pitchFamily="34" charset="0"/>
                  <a:cs typeface="Calibri" panose="020F0502020204030204" pitchFamily="34" charset="0"/>
                </a:rPr>
                <a:t>Incumbent </a:t>
              </a:r>
            </a:p>
            <a:p>
              <a:pPr algn="ctr"/>
              <a:r>
                <a:rPr lang="en-US" sz="2400" b="1" dirty="0">
                  <a:solidFill>
                    <a:srgbClr val="0070C0"/>
                  </a:solidFill>
                  <a:latin typeface="Calibri" panose="020F0502020204030204" pitchFamily="34" charset="0"/>
                  <a:cs typeface="Calibri" panose="020F0502020204030204" pitchFamily="34" charset="0"/>
                </a:rPr>
                <a:t>Raphael Warnock (D)</a:t>
              </a:r>
            </a:p>
          </p:txBody>
        </p:sp>
        <p:pic>
          <p:nvPicPr>
            <p:cNvPr id="3088" name="Picture 16" descr="Raphael Warnock - Wikipedia">
              <a:extLst>
                <a:ext uri="{FF2B5EF4-FFF2-40B4-BE49-F238E27FC236}">
                  <a16:creationId xmlns:a16="http://schemas.microsoft.com/office/drawing/2014/main" id="{597C5573-D4CA-4FD8-A713-6A681D370B3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89047" y="1191292"/>
              <a:ext cx="2747968" cy="343496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9">
            <a:extLst>
              <a:ext uri="{FF2B5EF4-FFF2-40B4-BE49-F238E27FC236}">
                <a16:creationId xmlns:a16="http://schemas.microsoft.com/office/drawing/2014/main" id="{FDBFB219-3CC8-436D-97F9-3BEC5CC408C7}"/>
              </a:ext>
            </a:extLst>
          </p:cNvPr>
          <p:cNvSpPr txBox="1"/>
          <p:nvPr/>
        </p:nvSpPr>
        <p:spPr>
          <a:xfrm>
            <a:off x="1515807" y="5038817"/>
            <a:ext cx="1538461" cy="1692771"/>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Gary Black (R)</a:t>
            </a:r>
          </a:p>
          <a:p>
            <a:r>
              <a:rPr lang="en-US" sz="1600" dirty="0">
                <a:solidFill>
                  <a:srgbClr val="FF0000"/>
                </a:solidFill>
                <a:latin typeface="Calibri" panose="020F0502020204030204" pitchFamily="34" charset="0"/>
                <a:cs typeface="Calibri" panose="020F0502020204030204" pitchFamily="34" charset="0"/>
              </a:rPr>
              <a:t>Georgia Agriculture Commissioner since 2011</a:t>
            </a:r>
          </a:p>
          <a:p>
            <a:endParaRPr lang="en-US" sz="2400" dirty="0"/>
          </a:p>
        </p:txBody>
      </p:sp>
      <p:pic>
        <p:nvPicPr>
          <p:cNvPr id="3094" name="Picture 22" descr="gema.georgia.gov/sites/gema.georgia.gov/files/s...">
            <a:extLst>
              <a:ext uri="{FF2B5EF4-FFF2-40B4-BE49-F238E27FC236}">
                <a16:creationId xmlns:a16="http://schemas.microsoft.com/office/drawing/2014/main" id="{3D61C613-7D60-4C21-A0AE-847C076C1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3983" y="5020558"/>
            <a:ext cx="1424079" cy="142407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0415B71-781B-4C75-9D71-19CAE292406B}"/>
              </a:ext>
            </a:extLst>
          </p:cNvPr>
          <p:cNvGrpSpPr/>
          <p:nvPr/>
        </p:nvGrpSpPr>
        <p:grpSpPr>
          <a:xfrm>
            <a:off x="2418915" y="1574934"/>
            <a:ext cx="2294424" cy="3866523"/>
            <a:chOff x="2305785" y="2209800"/>
            <a:chExt cx="2294424" cy="3866523"/>
          </a:xfrm>
        </p:grpSpPr>
        <p:sp>
          <p:nvSpPr>
            <p:cNvPr id="25" name="TextBox 24">
              <a:extLst>
                <a:ext uri="{FF2B5EF4-FFF2-40B4-BE49-F238E27FC236}">
                  <a16:creationId xmlns:a16="http://schemas.microsoft.com/office/drawing/2014/main" id="{13E55AEB-4F12-4FC1-9626-C7FE2C15B43A}"/>
                </a:ext>
              </a:extLst>
            </p:cNvPr>
            <p:cNvSpPr txBox="1"/>
            <p:nvPr/>
          </p:nvSpPr>
          <p:spPr>
            <a:xfrm>
              <a:off x="2305785" y="4137331"/>
              <a:ext cx="2166358" cy="1938992"/>
            </a:xfrm>
            <a:prstGeom prst="rect">
              <a:avLst/>
            </a:prstGeom>
            <a:noFill/>
          </p:spPr>
          <p:txBody>
            <a:bodyPr wrap="square" rtlCol="0">
              <a:spAutoFit/>
            </a:bodyPr>
            <a:lstStyle/>
            <a:p>
              <a:pPr algn="ctr"/>
              <a:r>
                <a:rPr lang="en-US" sz="1600" b="1" dirty="0">
                  <a:solidFill>
                    <a:srgbClr val="FF0000"/>
                  </a:solidFill>
                  <a:latin typeface="Calibri" panose="020F0502020204030204" pitchFamily="34" charset="0"/>
                  <a:cs typeface="Calibri" panose="020F0502020204030204" pitchFamily="34" charset="0"/>
                </a:rPr>
                <a:t>Latham Saddler (R)</a:t>
              </a:r>
            </a:p>
            <a:p>
              <a:pPr algn="ctr"/>
              <a:r>
                <a:rPr lang="en-US" sz="1600" dirty="0">
                  <a:solidFill>
                    <a:srgbClr val="FF0000"/>
                  </a:solidFill>
                  <a:latin typeface="Calibri" panose="020F0502020204030204" pitchFamily="34" charset="0"/>
                  <a:cs typeface="Calibri" panose="020F0502020204030204" pitchFamily="34" charset="0"/>
                </a:rPr>
                <a:t>Former Navy SEAL officer and Director of Intelligence Programs on the National Security Council</a:t>
              </a:r>
            </a:p>
            <a:p>
              <a:endParaRPr lang="en-US" sz="2400" dirty="0"/>
            </a:p>
          </p:txBody>
        </p:sp>
        <p:pic>
          <p:nvPicPr>
            <p:cNvPr id="3096" name="Picture 24" descr="About – Latham Saddler">
              <a:extLst>
                <a:ext uri="{FF2B5EF4-FFF2-40B4-BE49-F238E27FC236}">
                  <a16:creationId xmlns:a16="http://schemas.microsoft.com/office/drawing/2014/main" id="{61817C04-C4D4-4296-9298-6218E6D59474}"/>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7715" b="-654"/>
            <a:stretch/>
          </p:blipFill>
          <p:spPr bwMode="auto">
            <a:xfrm>
              <a:off x="2553018" y="2209800"/>
              <a:ext cx="2047191" cy="19774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a:extLst>
              <a:ext uri="{FF2B5EF4-FFF2-40B4-BE49-F238E27FC236}">
                <a16:creationId xmlns:a16="http://schemas.microsoft.com/office/drawing/2014/main" id="{A2AE0793-D362-41E1-954E-72CD613CE6D6}"/>
              </a:ext>
            </a:extLst>
          </p:cNvPr>
          <p:cNvGrpSpPr/>
          <p:nvPr/>
        </p:nvGrpSpPr>
        <p:grpSpPr>
          <a:xfrm>
            <a:off x="136619" y="1544279"/>
            <a:ext cx="2148419" cy="2972453"/>
            <a:chOff x="287990" y="1539135"/>
            <a:chExt cx="3240394" cy="4483258"/>
          </a:xfrm>
        </p:grpSpPr>
        <p:sp>
          <p:nvSpPr>
            <p:cNvPr id="22" name="TextBox 21">
              <a:extLst>
                <a:ext uri="{FF2B5EF4-FFF2-40B4-BE49-F238E27FC236}">
                  <a16:creationId xmlns:a16="http://schemas.microsoft.com/office/drawing/2014/main" id="{41D8F42B-DA83-4E5F-95B6-F8A5171E99ED}"/>
                </a:ext>
              </a:extLst>
            </p:cNvPr>
            <p:cNvSpPr txBox="1"/>
            <p:nvPr/>
          </p:nvSpPr>
          <p:spPr>
            <a:xfrm>
              <a:off x="287991" y="4291114"/>
              <a:ext cx="3240393" cy="1731279"/>
            </a:xfrm>
            <a:prstGeom prst="rect">
              <a:avLst/>
            </a:prstGeom>
            <a:noFill/>
          </p:spPr>
          <p:txBody>
            <a:bodyPr wrap="square" rtlCol="0">
              <a:spAutoFit/>
            </a:bodyPr>
            <a:lstStyle/>
            <a:p>
              <a:pPr algn="ctr"/>
              <a:r>
                <a:rPr lang="en-US" sz="1600" b="1" dirty="0">
                  <a:solidFill>
                    <a:srgbClr val="FF0000"/>
                  </a:solidFill>
                  <a:latin typeface="Calibri" panose="020F0502020204030204" pitchFamily="34" charset="0"/>
                  <a:cs typeface="Calibri" panose="020F0502020204030204" pitchFamily="34" charset="0"/>
                </a:rPr>
                <a:t>Herschel Walker (R)</a:t>
              </a:r>
            </a:p>
            <a:p>
              <a:pPr algn="ctr"/>
              <a:r>
                <a:rPr lang="en-US" sz="1600" dirty="0">
                  <a:solidFill>
                    <a:srgbClr val="FF0000"/>
                  </a:solidFill>
                  <a:latin typeface="Calibri" panose="020F0502020204030204" pitchFamily="34" charset="0"/>
                  <a:cs typeface="Calibri" panose="020F0502020204030204" pitchFamily="34" charset="0"/>
                </a:rPr>
                <a:t>Former Professional &amp; UGA football player, All-American, and Heisman winner</a:t>
              </a:r>
            </a:p>
          </p:txBody>
        </p:sp>
        <p:pic>
          <p:nvPicPr>
            <p:cNvPr id="3090" name="Picture 18" descr="Herschel Walker Has Wanted 1 Question Answered for 40 Years">
              <a:extLst>
                <a:ext uri="{FF2B5EF4-FFF2-40B4-BE49-F238E27FC236}">
                  <a16:creationId xmlns:a16="http://schemas.microsoft.com/office/drawing/2014/main" id="{D81BE87E-9C1B-45EB-9872-ABEBA4F2064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53" r="9020" b="8150"/>
            <a:stretch/>
          </p:blipFill>
          <p:spPr bwMode="auto">
            <a:xfrm>
              <a:off x="287990" y="1539135"/>
              <a:ext cx="3240394" cy="2676780"/>
            </a:xfrm>
            <a:prstGeom prst="rect">
              <a:avLst/>
            </a:prstGeom>
            <a:noFill/>
            <a:extLst>
              <a:ext uri="{909E8E84-426E-40DD-AFC4-6F175D3DCCD1}">
                <a14:hiddenFill xmlns:a14="http://schemas.microsoft.com/office/drawing/2010/main">
                  <a:solidFill>
                    <a:srgbClr val="FFFFFF"/>
                  </a:solidFill>
                </a14:hiddenFill>
              </a:ext>
            </a:extLst>
          </p:spPr>
        </p:pic>
      </p:grpSp>
      <p:pic>
        <p:nvPicPr>
          <p:cNvPr id="4098" name="Picture 2" descr="Kelvin King - Ballotpedia">
            <a:extLst>
              <a:ext uri="{FF2B5EF4-FFF2-40B4-BE49-F238E27FC236}">
                <a16:creationId xmlns:a16="http://schemas.microsoft.com/office/drawing/2014/main" id="{E0C41404-E6D8-4F26-B3FA-3707C35E5E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55253" y="5038817"/>
            <a:ext cx="1009582" cy="1517132"/>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696CC165-4191-40B1-8179-AEBF0C2C0FFC}"/>
              </a:ext>
            </a:extLst>
          </p:cNvPr>
          <p:cNvSpPr txBox="1"/>
          <p:nvPr/>
        </p:nvSpPr>
        <p:spPr>
          <a:xfrm>
            <a:off x="4130345" y="5038816"/>
            <a:ext cx="1538461" cy="1938992"/>
          </a:xfrm>
          <a:prstGeom prst="rect">
            <a:avLst/>
          </a:prstGeom>
          <a:noFill/>
        </p:spPr>
        <p:txBody>
          <a:bodyPr wrap="square" rtlCol="0">
            <a:spAutoFit/>
          </a:bodyPr>
          <a:lstStyle/>
          <a:p>
            <a:r>
              <a:rPr lang="en-US" sz="1600" b="1" dirty="0">
                <a:solidFill>
                  <a:srgbClr val="FF0000"/>
                </a:solidFill>
                <a:latin typeface="Calibri" panose="020F0502020204030204" pitchFamily="34" charset="0"/>
                <a:cs typeface="Calibri" panose="020F0502020204030204" pitchFamily="34" charset="0"/>
              </a:rPr>
              <a:t>Kelvin King (R)</a:t>
            </a:r>
          </a:p>
          <a:p>
            <a:r>
              <a:rPr lang="en-US" sz="1600" dirty="0">
                <a:solidFill>
                  <a:srgbClr val="FF0000"/>
                </a:solidFill>
                <a:latin typeface="Calibri" panose="020F0502020204030204" pitchFamily="34" charset="0"/>
                <a:cs typeface="Calibri" panose="020F0502020204030204" pitchFamily="34" charset="0"/>
              </a:rPr>
              <a:t>Former US Air Force veteran and current construction executive</a:t>
            </a:r>
          </a:p>
          <a:p>
            <a:endParaRPr lang="en-US" sz="2400" dirty="0"/>
          </a:p>
        </p:txBody>
      </p:sp>
      <p:pic>
        <p:nvPicPr>
          <p:cNvPr id="4100" name="Picture 4">
            <a:extLst>
              <a:ext uri="{FF2B5EF4-FFF2-40B4-BE49-F238E27FC236}">
                <a16:creationId xmlns:a16="http://schemas.microsoft.com/office/drawing/2014/main" id="{A83016E7-66CD-4F8E-B4CF-A7E1AA9A9BE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7782" y="1853616"/>
            <a:ext cx="1978171" cy="222254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5FB6DC0-40E1-4ADA-A652-FD7BEAC33905}"/>
              </a:ext>
            </a:extLst>
          </p:cNvPr>
          <p:cNvSpPr txBox="1"/>
          <p:nvPr/>
        </p:nvSpPr>
        <p:spPr>
          <a:xfrm>
            <a:off x="9843905" y="4068373"/>
            <a:ext cx="2263765" cy="1815882"/>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Tamara Johnson-</a:t>
            </a:r>
            <a:r>
              <a:rPr lang="en-US" sz="2000" b="1" dirty="0" err="1">
                <a:solidFill>
                  <a:srgbClr val="0070C0"/>
                </a:solidFill>
                <a:latin typeface="Calibri" panose="020F0502020204030204" pitchFamily="34" charset="0"/>
                <a:cs typeface="Calibri" panose="020F0502020204030204" pitchFamily="34" charset="0"/>
              </a:rPr>
              <a:t>Shealey</a:t>
            </a:r>
            <a:r>
              <a:rPr lang="en-US" sz="2000" b="1" dirty="0">
                <a:solidFill>
                  <a:srgbClr val="0070C0"/>
                </a:solidFill>
                <a:latin typeface="Calibri" panose="020F0502020204030204" pitchFamily="34" charset="0"/>
                <a:cs typeface="Calibri" panose="020F0502020204030204" pitchFamily="34" charset="0"/>
              </a:rPr>
              <a:t> (D)</a:t>
            </a:r>
          </a:p>
          <a:p>
            <a:pPr algn="ctr"/>
            <a:r>
              <a:rPr lang="en-US" dirty="0">
                <a:solidFill>
                  <a:srgbClr val="0070C0"/>
                </a:solidFill>
                <a:latin typeface="Calibri" panose="020F0502020204030204" pitchFamily="34" charset="0"/>
                <a:cs typeface="Calibri" panose="020F0502020204030204" pitchFamily="34" charset="0"/>
              </a:rPr>
              <a:t>Founded two beauty and barber industry professional organizations</a:t>
            </a:r>
          </a:p>
        </p:txBody>
      </p:sp>
      <p:pic>
        <p:nvPicPr>
          <p:cNvPr id="4102" name="Picture 6" descr="Josh Clark Working">
            <a:extLst>
              <a:ext uri="{FF2B5EF4-FFF2-40B4-BE49-F238E27FC236}">
                <a16:creationId xmlns:a16="http://schemas.microsoft.com/office/drawing/2014/main" id="{2F207E34-EC02-4F8B-B8E1-281B4C8F53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47216" y="1932721"/>
            <a:ext cx="1866983" cy="206433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2334B95C-B73B-43FE-AE23-B2A8B45B5CCB}"/>
              </a:ext>
            </a:extLst>
          </p:cNvPr>
          <p:cNvSpPr txBox="1"/>
          <p:nvPr/>
        </p:nvSpPr>
        <p:spPr>
          <a:xfrm>
            <a:off x="4651137" y="3945263"/>
            <a:ext cx="2166358" cy="1446550"/>
          </a:xfrm>
          <a:prstGeom prst="rect">
            <a:avLst/>
          </a:prstGeom>
          <a:noFill/>
        </p:spPr>
        <p:txBody>
          <a:bodyPr wrap="square" rtlCol="0">
            <a:spAutoFit/>
          </a:bodyPr>
          <a:lstStyle/>
          <a:p>
            <a:pPr algn="ctr"/>
            <a:r>
              <a:rPr lang="en-US" sz="1600" b="1" dirty="0">
                <a:solidFill>
                  <a:srgbClr val="FF0000"/>
                </a:solidFill>
                <a:latin typeface="Calibri" panose="020F0502020204030204" pitchFamily="34" charset="0"/>
                <a:cs typeface="Calibri" panose="020F0502020204030204" pitchFamily="34" charset="0"/>
              </a:rPr>
              <a:t>Josh Clark (R)</a:t>
            </a:r>
          </a:p>
          <a:p>
            <a:pPr algn="ctr"/>
            <a:r>
              <a:rPr lang="en-US" sz="1600" dirty="0">
                <a:solidFill>
                  <a:srgbClr val="FF0000"/>
                </a:solidFill>
                <a:latin typeface="Calibri" panose="020F0502020204030204" pitchFamily="34" charset="0"/>
                <a:cs typeface="Calibri" panose="020F0502020204030204" pitchFamily="34" charset="0"/>
              </a:rPr>
              <a:t>Executive at </a:t>
            </a:r>
            <a:r>
              <a:rPr lang="en-US" sz="1600" dirty="0" err="1">
                <a:solidFill>
                  <a:srgbClr val="FF0000"/>
                </a:solidFill>
                <a:latin typeface="Calibri" panose="020F0502020204030204" pitchFamily="34" charset="0"/>
                <a:cs typeface="Calibri" panose="020F0502020204030204" pitchFamily="34" charset="0"/>
              </a:rPr>
              <a:t>NeoLife</a:t>
            </a:r>
            <a:r>
              <a:rPr lang="en-US" sz="1600" dirty="0">
                <a:solidFill>
                  <a:srgbClr val="FF0000"/>
                </a:solidFill>
                <a:latin typeface="Calibri" panose="020F0502020204030204" pitchFamily="34" charset="0"/>
                <a:cs typeface="Calibri" panose="020F0502020204030204" pitchFamily="34" charset="0"/>
              </a:rPr>
              <a:t> North America and former State Rep.</a:t>
            </a:r>
          </a:p>
          <a:p>
            <a:endParaRPr lang="en-US" sz="2400" dirty="0"/>
          </a:p>
        </p:txBody>
      </p:sp>
      <p:sp>
        <p:nvSpPr>
          <p:cNvPr id="23" name="TextBox 22">
            <a:extLst>
              <a:ext uri="{FF2B5EF4-FFF2-40B4-BE49-F238E27FC236}">
                <a16:creationId xmlns:a16="http://schemas.microsoft.com/office/drawing/2014/main" id="{5D74DD2E-2402-4FDB-9593-1992D499A9BF}"/>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U.S. Senate Race</a:t>
            </a:r>
          </a:p>
        </p:txBody>
      </p:sp>
    </p:spTree>
    <p:extLst>
      <p:ext uri="{BB962C8B-B14F-4D97-AF65-F5344CB8AC3E}">
        <p14:creationId xmlns:p14="http://schemas.microsoft.com/office/powerpoint/2010/main" val="37218731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F1EED1D-9287-49F4-BCE5-84B9D8FF5A26}"/>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U.S. Senate Race</a:t>
            </a:r>
          </a:p>
        </p:txBody>
      </p:sp>
      <p:graphicFrame>
        <p:nvGraphicFramePr>
          <p:cNvPr id="7" name="Chart 6">
            <a:extLst>
              <a:ext uri="{FF2B5EF4-FFF2-40B4-BE49-F238E27FC236}">
                <a16:creationId xmlns:a16="http://schemas.microsoft.com/office/drawing/2014/main" id="{7E75B959-046C-4262-A757-ACF59C06B4D9}"/>
              </a:ext>
            </a:extLst>
          </p:cNvPr>
          <p:cNvGraphicFramePr/>
          <p:nvPr>
            <p:extLst>
              <p:ext uri="{D42A27DB-BD31-4B8C-83A1-F6EECF244321}">
                <p14:modId xmlns:p14="http://schemas.microsoft.com/office/powerpoint/2010/main" val="1109026718"/>
              </p:ext>
            </p:extLst>
          </p:nvPr>
        </p:nvGraphicFramePr>
        <p:xfrm>
          <a:off x="2032000" y="1439333"/>
          <a:ext cx="8128000" cy="54186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483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9DB61F6-C9FC-461B-908D-CE9BFFD322C8}"/>
              </a:ext>
            </a:extLst>
          </p:cNvPr>
          <p:cNvGrpSpPr/>
          <p:nvPr/>
        </p:nvGrpSpPr>
        <p:grpSpPr>
          <a:xfrm>
            <a:off x="379914" y="2139821"/>
            <a:ext cx="10844307" cy="4226040"/>
            <a:chOff x="171684" y="1942712"/>
            <a:chExt cx="10844307" cy="4226040"/>
          </a:xfrm>
        </p:grpSpPr>
        <p:grpSp>
          <p:nvGrpSpPr>
            <p:cNvPr id="4" name="Group 3">
              <a:extLst>
                <a:ext uri="{FF2B5EF4-FFF2-40B4-BE49-F238E27FC236}">
                  <a16:creationId xmlns:a16="http://schemas.microsoft.com/office/drawing/2014/main" id="{46F78826-8572-4B03-A704-98D98D5CB440}"/>
                </a:ext>
              </a:extLst>
            </p:cNvPr>
            <p:cNvGrpSpPr/>
            <p:nvPr/>
          </p:nvGrpSpPr>
          <p:grpSpPr>
            <a:xfrm>
              <a:off x="3062481" y="1942712"/>
              <a:ext cx="2662803" cy="3817298"/>
              <a:chOff x="1190553" y="1753086"/>
              <a:chExt cx="4223505" cy="6054664"/>
            </a:xfrm>
          </p:grpSpPr>
          <p:sp>
            <p:nvSpPr>
              <p:cNvPr id="3" name="TextBox 2">
                <a:extLst>
                  <a:ext uri="{FF2B5EF4-FFF2-40B4-BE49-F238E27FC236}">
                    <a16:creationId xmlns:a16="http://schemas.microsoft.com/office/drawing/2014/main" id="{35C49F38-7671-DC44-BD06-13C28A673122}"/>
                  </a:ext>
                </a:extLst>
              </p:cNvPr>
              <p:cNvSpPr txBox="1"/>
              <p:nvPr/>
            </p:nvSpPr>
            <p:spPr>
              <a:xfrm>
                <a:off x="1190553" y="5903893"/>
                <a:ext cx="4205054" cy="1903857"/>
              </a:xfrm>
              <a:prstGeom prst="rect">
                <a:avLst/>
              </a:prstGeom>
              <a:noFill/>
            </p:spPr>
            <p:txBody>
              <a:bodyPr wrap="square" rtlCol="0">
                <a:spAutoFit/>
              </a:bodyPr>
              <a:lstStyle/>
              <a:p>
                <a:pPr algn="ctr"/>
                <a:r>
                  <a:rPr lang="en-US" sz="2400" b="1" dirty="0">
                    <a:solidFill>
                      <a:srgbClr val="FF0000"/>
                    </a:solidFill>
                  </a:rPr>
                  <a:t>Incumbent Attorney General Chris Carr (R)</a:t>
                </a:r>
              </a:p>
            </p:txBody>
          </p:sp>
          <p:pic>
            <p:nvPicPr>
              <p:cNvPr id="8194" name="Picture 2" descr="Attorney General Chris Carr ">
                <a:extLst>
                  <a:ext uri="{FF2B5EF4-FFF2-40B4-BE49-F238E27FC236}">
                    <a16:creationId xmlns:a16="http://schemas.microsoft.com/office/drawing/2014/main" id="{E6179710-AE53-4D7A-875F-3D93C8C948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9004" y="1753086"/>
                <a:ext cx="4205054" cy="420505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extBox 6">
              <a:extLst>
                <a:ext uri="{FF2B5EF4-FFF2-40B4-BE49-F238E27FC236}">
                  <a16:creationId xmlns:a16="http://schemas.microsoft.com/office/drawing/2014/main" id="{97AC37DA-8ED6-4115-BB0E-EE3EB7D5CFFE}"/>
                </a:ext>
              </a:extLst>
            </p:cNvPr>
            <p:cNvSpPr txBox="1"/>
            <p:nvPr/>
          </p:nvSpPr>
          <p:spPr>
            <a:xfrm>
              <a:off x="5906577" y="4545983"/>
              <a:ext cx="2651170" cy="830997"/>
            </a:xfrm>
            <a:prstGeom prst="rect">
              <a:avLst/>
            </a:prstGeom>
            <a:noFill/>
          </p:spPr>
          <p:txBody>
            <a:bodyPr wrap="square" rtlCol="0">
              <a:spAutoFit/>
            </a:bodyPr>
            <a:lstStyle/>
            <a:p>
              <a:pPr algn="ctr"/>
              <a:r>
                <a:rPr lang="en-US" sz="2400" b="1" dirty="0">
                  <a:solidFill>
                    <a:srgbClr val="0070C0"/>
                  </a:solidFill>
                </a:rPr>
                <a:t>State Senator </a:t>
              </a:r>
            </a:p>
            <a:p>
              <a:pPr algn="ctr"/>
              <a:r>
                <a:rPr lang="en-US" sz="2400" b="1" dirty="0">
                  <a:solidFill>
                    <a:srgbClr val="0070C0"/>
                  </a:solidFill>
                </a:rPr>
                <a:t>Jen Jordan (D)</a:t>
              </a:r>
            </a:p>
          </p:txBody>
        </p:sp>
        <p:pic>
          <p:nvPicPr>
            <p:cNvPr id="6" name="Picture 5" descr="A person smiling for the camera&#10;&#10;Description automatically generated with low confidence">
              <a:extLst>
                <a:ext uri="{FF2B5EF4-FFF2-40B4-BE49-F238E27FC236}">
                  <a16:creationId xmlns:a16="http://schemas.microsoft.com/office/drawing/2014/main" id="{7272D194-764C-4F41-911A-4B1260152B46}"/>
                </a:ext>
              </a:extLst>
            </p:cNvPr>
            <p:cNvPicPr>
              <a:picLocks noChangeAspect="1"/>
            </p:cNvPicPr>
            <p:nvPr/>
          </p:nvPicPr>
          <p:blipFill rotWithShape="1">
            <a:blip r:embed="rId3"/>
            <a:srcRect l="26781" r="11203"/>
            <a:stretch/>
          </p:blipFill>
          <p:spPr>
            <a:xfrm>
              <a:off x="171684" y="1964602"/>
              <a:ext cx="2466776" cy="2466122"/>
            </a:xfrm>
            <a:prstGeom prst="rect">
              <a:avLst/>
            </a:prstGeom>
          </p:spPr>
        </p:pic>
        <p:sp>
          <p:nvSpPr>
            <p:cNvPr id="12" name="TextBox 11">
              <a:extLst>
                <a:ext uri="{FF2B5EF4-FFF2-40B4-BE49-F238E27FC236}">
                  <a16:creationId xmlns:a16="http://schemas.microsoft.com/office/drawing/2014/main" id="{70A51866-BFAA-4D2F-A6B9-36A338FBFD5C}"/>
                </a:ext>
              </a:extLst>
            </p:cNvPr>
            <p:cNvSpPr txBox="1"/>
            <p:nvPr/>
          </p:nvSpPr>
          <p:spPr>
            <a:xfrm>
              <a:off x="171684" y="4555394"/>
              <a:ext cx="2651170" cy="1200329"/>
            </a:xfrm>
            <a:prstGeom prst="rect">
              <a:avLst/>
            </a:prstGeom>
            <a:noFill/>
          </p:spPr>
          <p:txBody>
            <a:bodyPr wrap="square" rtlCol="0">
              <a:spAutoFit/>
            </a:bodyPr>
            <a:lstStyle/>
            <a:p>
              <a:pPr algn="ctr"/>
              <a:r>
                <a:rPr lang="en-US" sz="2400" b="1" dirty="0">
                  <a:solidFill>
                    <a:srgbClr val="FF0000"/>
                  </a:solidFill>
                </a:rPr>
                <a:t>John Gordon (R)</a:t>
              </a:r>
            </a:p>
            <a:p>
              <a:pPr algn="ctr"/>
              <a:r>
                <a:rPr lang="en-US" sz="2400" dirty="0">
                  <a:solidFill>
                    <a:srgbClr val="FF0000"/>
                  </a:solidFill>
                </a:rPr>
                <a:t>Conservative lawyer </a:t>
              </a:r>
            </a:p>
          </p:txBody>
        </p:sp>
        <p:pic>
          <p:nvPicPr>
            <p:cNvPr id="2050" name="Picture 2" descr="Senate District 6">
              <a:extLst>
                <a:ext uri="{FF2B5EF4-FFF2-40B4-BE49-F238E27FC236}">
                  <a16:creationId xmlns:a16="http://schemas.microsoft.com/office/drawing/2014/main" id="{8CB5EBF3-273A-4C29-905E-895CD569C3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7672" y="1964602"/>
              <a:ext cx="1996054" cy="265116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55FC731-B575-4787-9314-30E11AC22E19}"/>
                </a:ext>
              </a:extLst>
            </p:cNvPr>
            <p:cNvSpPr txBox="1"/>
            <p:nvPr/>
          </p:nvSpPr>
          <p:spPr>
            <a:xfrm>
              <a:off x="8265814" y="4599092"/>
              <a:ext cx="2750177" cy="1569660"/>
            </a:xfrm>
            <a:prstGeom prst="rect">
              <a:avLst/>
            </a:prstGeom>
            <a:noFill/>
          </p:spPr>
          <p:txBody>
            <a:bodyPr wrap="square" rtlCol="0">
              <a:spAutoFit/>
            </a:bodyPr>
            <a:lstStyle/>
            <a:p>
              <a:pPr algn="ctr"/>
              <a:r>
                <a:rPr lang="en-US" sz="2400" b="1" dirty="0">
                  <a:solidFill>
                    <a:srgbClr val="0070C0"/>
                  </a:solidFill>
                </a:rPr>
                <a:t>Christian Wise Smith (D)</a:t>
              </a:r>
            </a:p>
            <a:p>
              <a:pPr algn="ctr"/>
              <a:r>
                <a:rPr lang="en-US" sz="2400" dirty="0">
                  <a:solidFill>
                    <a:srgbClr val="0070C0"/>
                  </a:solidFill>
                </a:rPr>
                <a:t>Assistant District Attorney</a:t>
              </a:r>
            </a:p>
          </p:txBody>
        </p:sp>
        <p:pic>
          <p:nvPicPr>
            <p:cNvPr id="10" name="Picture 4">
              <a:extLst>
                <a:ext uri="{FF2B5EF4-FFF2-40B4-BE49-F238E27FC236}">
                  <a16:creationId xmlns:a16="http://schemas.microsoft.com/office/drawing/2014/main" id="{32BBD566-A3BB-46DD-B1E6-34107EE123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64821" y="2051844"/>
              <a:ext cx="2574176" cy="2574176"/>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TextBox 16">
            <a:extLst>
              <a:ext uri="{FF2B5EF4-FFF2-40B4-BE49-F238E27FC236}">
                <a16:creationId xmlns:a16="http://schemas.microsoft.com/office/drawing/2014/main" id="{5663A585-780C-474D-B822-180E7337402F}"/>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Attorney General</a:t>
            </a:r>
          </a:p>
        </p:txBody>
      </p:sp>
    </p:spTree>
    <p:extLst>
      <p:ext uri="{BB962C8B-B14F-4D97-AF65-F5344CB8AC3E}">
        <p14:creationId xmlns:p14="http://schemas.microsoft.com/office/powerpoint/2010/main" val="249261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C49F38-7671-DC44-BD06-13C28A673122}"/>
              </a:ext>
            </a:extLst>
          </p:cNvPr>
          <p:cNvSpPr txBox="1"/>
          <p:nvPr/>
        </p:nvSpPr>
        <p:spPr>
          <a:xfrm>
            <a:off x="4516017" y="5229756"/>
            <a:ext cx="3307183" cy="707886"/>
          </a:xfrm>
          <a:prstGeom prst="rect">
            <a:avLst/>
          </a:prstGeom>
          <a:noFill/>
        </p:spPr>
        <p:txBody>
          <a:bodyPr wrap="square" rtlCol="0">
            <a:spAutoFit/>
          </a:bodyPr>
          <a:lstStyle/>
          <a:p>
            <a:r>
              <a:rPr lang="en-US" sz="2000" b="1" dirty="0">
                <a:solidFill>
                  <a:srgbClr val="FF0000"/>
                </a:solidFill>
              </a:rPr>
              <a:t>Incumbent Secretary of State </a:t>
            </a:r>
          </a:p>
          <a:p>
            <a:r>
              <a:rPr lang="en-US" sz="2000" b="1" dirty="0">
                <a:solidFill>
                  <a:srgbClr val="FF0000"/>
                </a:solidFill>
              </a:rPr>
              <a:t>Brad </a:t>
            </a:r>
            <a:r>
              <a:rPr lang="en-US" sz="2000" b="1" dirty="0" err="1">
                <a:solidFill>
                  <a:srgbClr val="FF0000"/>
                </a:solidFill>
              </a:rPr>
              <a:t>Raffensperger</a:t>
            </a:r>
            <a:r>
              <a:rPr lang="en-US" sz="2000" b="1" dirty="0">
                <a:solidFill>
                  <a:srgbClr val="FF0000"/>
                </a:solidFill>
              </a:rPr>
              <a:t> (R)</a:t>
            </a:r>
            <a:endParaRPr lang="en-US" dirty="0">
              <a:solidFill>
                <a:srgbClr val="FF0000"/>
              </a:solidFill>
            </a:endParaRPr>
          </a:p>
        </p:txBody>
      </p:sp>
      <p:pic>
        <p:nvPicPr>
          <p:cNvPr id="9218" name="Picture 2">
            <a:extLst>
              <a:ext uri="{FF2B5EF4-FFF2-40B4-BE49-F238E27FC236}">
                <a16:creationId xmlns:a16="http://schemas.microsoft.com/office/drawing/2014/main" id="{678A4F2F-98C8-4660-AD9E-C6600B1168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2976" y="1700262"/>
            <a:ext cx="2304984" cy="34574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D7A146E-EAB2-4413-96AC-C2C349751A9E}"/>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Secretary of State</a:t>
            </a:r>
          </a:p>
        </p:txBody>
      </p:sp>
      <p:grpSp>
        <p:nvGrpSpPr>
          <p:cNvPr id="4" name="Group 3">
            <a:extLst>
              <a:ext uri="{FF2B5EF4-FFF2-40B4-BE49-F238E27FC236}">
                <a16:creationId xmlns:a16="http://schemas.microsoft.com/office/drawing/2014/main" id="{7B9F8EFD-6E5A-4F8F-8C7C-8863A9BB1E0E}"/>
              </a:ext>
            </a:extLst>
          </p:cNvPr>
          <p:cNvGrpSpPr/>
          <p:nvPr/>
        </p:nvGrpSpPr>
        <p:grpSpPr>
          <a:xfrm>
            <a:off x="342642" y="1866830"/>
            <a:ext cx="4216901" cy="2883093"/>
            <a:chOff x="203200" y="1621068"/>
            <a:chExt cx="4216901" cy="2883093"/>
          </a:xfrm>
        </p:grpSpPr>
        <p:pic>
          <p:nvPicPr>
            <p:cNvPr id="6146" name="Picture 2" descr="David Belle Isle">
              <a:extLst>
                <a:ext uri="{FF2B5EF4-FFF2-40B4-BE49-F238E27FC236}">
                  <a16:creationId xmlns:a16="http://schemas.microsoft.com/office/drawing/2014/main" id="{63542333-4913-4F15-9C0B-C7CDD8295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921" y="1700262"/>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319374EB-EA0E-453C-AFCC-87BD5EB9C27D}"/>
                </a:ext>
              </a:extLst>
            </p:cNvPr>
            <p:cNvSpPr txBox="1"/>
            <p:nvPr/>
          </p:nvSpPr>
          <p:spPr>
            <a:xfrm>
              <a:off x="203200" y="3580831"/>
              <a:ext cx="1974721" cy="923330"/>
            </a:xfrm>
            <a:prstGeom prst="rect">
              <a:avLst/>
            </a:prstGeom>
            <a:noFill/>
          </p:spPr>
          <p:txBody>
            <a:bodyPr wrap="square" rtlCol="0">
              <a:spAutoFit/>
            </a:bodyPr>
            <a:lstStyle/>
            <a:p>
              <a:r>
                <a:rPr lang="en-US" b="1" dirty="0">
                  <a:solidFill>
                    <a:srgbClr val="FF0000"/>
                  </a:solidFill>
                </a:rPr>
                <a:t>David Belle Isle (R)</a:t>
              </a:r>
            </a:p>
            <a:p>
              <a:r>
                <a:rPr lang="en-US" dirty="0">
                  <a:solidFill>
                    <a:srgbClr val="FF0000"/>
                  </a:solidFill>
                </a:rPr>
                <a:t>Former Mayor of Alpharetta</a:t>
              </a:r>
              <a:endParaRPr lang="en-US" sz="1600" dirty="0">
                <a:solidFill>
                  <a:srgbClr val="FF0000"/>
                </a:solidFill>
              </a:endParaRPr>
            </a:p>
          </p:txBody>
        </p:sp>
        <p:sp>
          <p:nvSpPr>
            <p:cNvPr id="9" name="TextBox 8">
              <a:extLst>
                <a:ext uri="{FF2B5EF4-FFF2-40B4-BE49-F238E27FC236}">
                  <a16:creationId xmlns:a16="http://schemas.microsoft.com/office/drawing/2014/main" id="{4DD6DB32-4499-47DD-9975-D4C6DA6563DD}"/>
                </a:ext>
              </a:extLst>
            </p:cNvPr>
            <p:cNvSpPr txBox="1"/>
            <p:nvPr/>
          </p:nvSpPr>
          <p:spPr>
            <a:xfrm>
              <a:off x="2445380" y="3674882"/>
              <a:ext cx="1974721" cy="646331"/>
            </a:xfrm>
            <a:prstGeom prst="rect">
              <a:avLst/>
            </a:prstGeom>
            <a:noFill/>
          </p:spPr>
          <p:txBody>
            <a:bodyPr wrap="square" rtlCol="0">
              <a:spAutoFit/>
            </a:bodyPr>
            <a:lstStyle/>
            <a:p>
              <a:r>
                <a:rPr lang="en-US" b="1" dirty="0">
                  <a:solidFill>
                    <a:srgbClr val="FF0000"/>
                  </a:solidFill>
                </a:rPr>
                <a:t>Congressman Jody </a:t>
              </a:r>
              <a:r>
                <a:rPr lang="en-US" b="1" dirty="0" err="1">
                  <a:solidFill>
                    <a:srgbClr val="FF0000"/>
                  </a:solidFill>
                </a:rPr>
                <a:t>Hice</a:t>
              </a:r>
              <a:r>
                <a:rPr lang="en-US" b="1" dirty="0">
                  <a:solidFill>
                    <a:srgbClr val="FF0000"/>
                  </a:solidFill>
                </a:rPr>
                <a:t> (R)</a:t>
              </a:r>
            </a:p>
          </p:txBody>
        </p:sp>
        <p:pic>
          <p:nvPicPr>
            <p:cNvPr id="6148" name="Picture 4" descr="Jody Hice - Wikipedia">
              <a:extLst>
                <a:ext uri="{FF2B5EF4-FFF2-40B4-BE49-F238E27FC236}">
                  <a16:creationId xmlns:a16="http://schemas.microsoft.com/office/drawing/2014/main" id="{9C545BE8-0096-498A-8FCF-A1E675BD0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1527" y="1621068"/>
              <a:ext cx="1625699" cy="2063387"/>
            </a:xfrm>
            <a:prstGeom prst="rect">
              <a:avLst/>
            </a:prstGeom>
            <a:noFill/>
            <a:extLst>
              <a:ext uri="{909E8E84-426E-40DD-AFC4-6F175D3DCCD1}">
                <a14:hiddenFill xmlns:a14="http://schemas.microsoft.com/office/drawing/2010/main">
                  <a:solidFill>
                    <a:srgbClr val="FFFFFF"/>
                  </a:solidFill>
                </a14:hiddenFill>
              </a:ext>
            </a:extLst>
          </p:spPr>
        </p:pic>
      </p:grpSp>
      <p:pic>
        <p:nvPicPr>
          <p:cNvPr id="6150" name="Picture 6" descr="T.J. for Georgia | Facebook">
            <a:extLst>
              <a:ext uri="{FF2B5EF4-FFF2-40B4-BE49-F238E27FC236}">
                <a16:creationId xmlns:a16="http://schemas.microsoft.com/office/drawing/2014/main" id="{2880B494-4A87-47A0-A76E-51B5E4BB4B5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3948" y="4947110"/>
            <a:ext cx="1561992" cy="156896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8AB27DF-10A6-4D4E-B994-1B77933C43AB}"/>
              </a:ext>
            </a:extLst>
          </p:cNvPr>
          <p:cNvSpPr txBox="1"/>
          <p:nvPr/>
        </p:nvSpPr>
        <p:spPr>
          <a:xfrm>
            <a:off x="2385940" y="5224210"/>
            <a:ext cx="1974721" cy="1200329"/>
          </a:xfrm>
          <a:prstGeom prst="rect">
            <a:avLst/>
          </a:prstGeom>
          <a:noFill/>
        </p:spPr>
        <p:txBody>
          <a:bodyPr wrap="square" rtlCol="0">
            <a:spAutoFit/>
          </a:bodyPr>
          <a:lstStyle/>
          <a:p>
            <a:r>
              <a:rPr lang="en-US" b="1" dirty="0">
                <a:solidFill>
                  <a:srgbClr val="FF0000"/>
                </a:solidFill>
              </a:rPr>
              <a:t>T.J. Hudson (R)</a:t>
            </a:r>
          </a:p>
          <a:p>
            <a:r>
              <a:rPr lang="en-US" dirty="0">
                <a:solidFill>
                  <a:srgbClr val="FF0000"/>
                </a:solidFill>
              </a:rPr>
              <a:t>Former Judge of Treutlen Magistrate Court</a:t>
            </a:r>
          </a:p>
        </p:txBody>
      </p:sp>
      <p:pic>
        <p:nvPicPr>
          <p:cNvPr id="6154" name="Picture 10" descr="Bee Nguyen sets her sights higher in Georgia">
            <a:extLst>
              <a:ext uri="{FF2B5EF4-FFF2-40B4-BE49-F238E27FC236}">
                <a16:creationId xmlns:a16="http://schemas.microsoft.com/office/drawing/2014/main" id="{C6011C4D-224F-40F1-BA07-C6F0A29C826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096" r="39589"/>
          <a:stretch/>
        </p:blipFill>
        <p:spPr bwMode="auto">
          <a:xfrm>
            <a:off x="7796109" y="1700262"/>
            <a:ext cx="1809103" cy="2305430"/>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3456825-A692-447E-B4FE-14CF85F96650}"/>
              </a:ext>
            </a:extLst>
          </p:cNvPr>
          <p:cNvSpPr txBox="1"/>
          <p:nvPr/>
        </p:nvSpPr>
        <p:spPr>
          <a:xfrm>
            <a:off x="7796109" y="3965092"/>
            <a:ext cx="1974721" cy="1200329"/>
          </a:xfrm>
          <a:prstGeom prst="rect">
            <a:avLst/>
          </a:prstGeom>
          <a:noFill/>
        </p:spPr>
        <p:txBody>
          <a:bodyPr wrap="square" rtlCol="0">
            <a:spAutoFit/>
          </a:bodyPr>
          <a:lstStyle/>
          <a:p>
            <a:r>
              <a:rPr lang="en-US" b="1" dirty="0">
                <a:solidFill>
                  <a:srgbClr val="0070C0"/>
                </a:solidFill>
              </a:rPr>
              <a:t>State Rep. Bee Nguyen (D)</a:t>
            </a:r>
          </a:p>
          <a:p>
            <a:r>
              <a:rPr lang="en-US" dirty="0">
                <a:solidFill>
                  <a:srgbClr val="0070C0"/>
                </a:solidFill>
              </a:rPr>
              <a:t>District 89</a:t>
            </a:r>
          </a:p>
          <a:p>
            <a:endParaRPr lang="en-US" b="1" dirty="0">
              <a:solidFill>
                <a:srgbClr val="0070C0"/>
              </a:solidFill>
            </a:endParaRPr>
          </a:p>
        </p:txBody>
      </p:sp>
      <p:pic>
        <p:nvPicPr>
          <p:cNvPr id="6156" name="Picture 12" descr="Image of John Eaves">
            <a:extLst>
              <a:ext uri="{FF2B5EF4-FFF2-40B4-BE49-F238E27FC236}">
                <a16:creationId xmlns:a16="http://schemas.microsoft.com/office/drawing/2014/main" id="{5CE3A906-559A-4F4B-AD3A-5C6B6B9765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95987" y="1793943"/>
            <a:ext cx="1412045" cy="2118067"/>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99332D3-C541-4D76-AB7E-450CA0E59334}"/>
              </a:ext>
            </a:extLst>
          </p:cNvPr>
          <p:cNvSpPr txBox="1"/>
          <p:nvPr/>
        </p:nvSpPr>
        <p:spPr>
          <a:xfrm>
            <a:off x="10095395" y="3912010"/>
            <a:ext cx="1974721" cy="1477328"/>
          </a:xfrm>
          <a:prstGeom prst="rect">
            <a:avLst/>
          </a:prstGeom>
          <a:noFill/>
        </p:spPr>
        <p:txBody>
          <a:bodyPr wrap="square" rtlCol="0">
            <a:spAutoFit/>
          </a:bodyPr>
          <a:lstStyle/>
          <a:p>
            <a:r>
              <a:rPr lang="en-US" b="1" dirty="0">
                <a:solidFill>
                  <a:srgbClr val="0070C0"/>
                </a:solidFill>
              </a:rPr>
              <a:t>John Eaves (D)</a:t>
            </a:r>
          </a:p>
          <a:p>
            <a:r>
              <a:rPr lang="en-US" dirty="0">
                <a:solidFill>
                  <a:srgbClr val="0070C0"/>
                </a:solidFill>
              </a:rPr>
              <a:t>Former Fulton County Board of Commissioners Chairman</a:t>
            </a:r>
          </a:p>
        </p:txBody>
      </p:sp>
      <p:pic>
        <p:nvPicPr>
          <p:cNvPr id="6158" name="Picture 14">
            <a:extLst>
              <a:ext uri="{FF2B5EF4-FFF2-40B4-BE49-F238E27FC236}">
                <a16:creationId xmlns:a16="http://schemas.microsoft.com/office/drawing/2014/main" id="{1EDD835B-CAEE-42BA-A45D-63ADA31A3DE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0216" r="40878" b="34290"/>
          <a:stretch/>
        </p:blipFill>
        <p:spPr bwMode="auto">
          <a:xfrm>
            <a:off x="7823200" y="4872148"/>
            <a:ext cx="1298824" cy="1904451"/>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48C00C01-C974-4FD2-838A-3724783CD5B7}"/>
              </a:ext>
            </a:extLst>
          </p:cNvPr>
          <p:cNvSpPr txBox="1"/>
          <p:nvPr/>
        </p:nvSpPr>
        <p:spPr>
          <a:xfrm>
            <a:off x="9087354" y="5576675"/>
            <a:ext cx="1974721" cy="1200329"/>
          </a:xfrm>
          <a:prstGeom prst="rect">
            <a:avLst/>
          </a:prstGeom>
          <a:noFill/>
        </p:spPr>
        <p:txBody>
          <a:bodyPr wrap="square" rtlCol="0">
            <a:spAutoFit/>
          </a:bodyPr>
          <a:lstStyle/>
          <a:p>
            <a:r>
              <a:rPr lang="en-US" b="1" dirty="0">
                <a:solidFill>
                  <a:srgbClr val="0070C0"/>
                </a:solidFill>
              </a:rPr>
              <a:t>Michael Owens (D)</a:t>
            </a:r>
          </a:p>
          <a:p>
            <a:r>
              <a:rPr lang="en-US" dirty="0">
                <a:solidFill>
                  <a:srgbClr val="0070C0"/>
                </a:solidFill>
              </a:rPr>
              <a:t>Cyber Security Expert</a:t>
            </a:r>
          </a:p>
        </p:txBody>
      </p:sp>
    </p:spTree>
    <p:extLst>
      <p:ext uri="{BB962C8B-B14F-4D97-AF65-F5344CB8AC3E}">
        <p14:creationId xmlns:p14="http://schemas.microsoft.com/office/powerpoint/2010/main" val="2513052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F1EED1D-9287-49F4-BCE5-84B9D8FF5A26}"/>
              </a:ext>
            </a:extLst>
          </p:cNvPr>
          <p:cNvSpPr txBox="1"/>
          <p:nvPr/>
        </p:nvSpPr>
        <p:spPr>
          <a:xfrm>
            <a:off x="203200" y="584201"/>
            <a:ext cx="7620000" cy="584775"/>
          </a:xfrm>
          <a:prstGeom prst="rect">
            <a:avLst/>
          </a:prstGeom>
          <a:noFill/>
        </p:spPr>
        <p:txBody>
          <a:bodyPr wrap="square" rtlCol="0">
            <a:spAutoFit/>
          </a:bodyPr>
          <a:lstStyle/>
          <a:p>
            <a:r>
              <a:rPr lang="en-US" sz="3200" b="1" dirty="0">
                <a:solidFill>
                  <a:schemeClr val="bg1"/>
                </a:solidFill>
                <a:latin typeface="Calibri" panose="020F0502020204030204" pitchFamily="34" charset="0"/>
                <a:cs typeface="Calibri" panose="020F0502020204030204" pitchFamily="34" charset="0"/>
              </a:rPr>
              <a:t>Lieutenant Gubernatorial Race</a:t>
            </a:r>
          </a:p>
        </p:txBody>
      </p:sp>
      <p:pic>
        <p:nvPicPr>
          <p:cNvPr id="4098" name="Picture 2" descr="Member">
            <a:extLst>
              <a:ext uri="{FF2B5EF4-FFF2-40B4-BE49-F238E27FC236}">
                <a16:creationId xmlns:a16="http://schemas.microsoft.com/office/drawing/2014/main" id="{4AD79756-0972-4B4D-8E62-F0463D780FA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843" y="1548143"/>
            <a:ext cx="1715846" cy="21448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8E49BD4E-810B-490E-A890-CA6A96C81478}"/>
              </a:ext>
            </a:extLst>
          </p:cNvPr>
          <p:cNvSpPr txBox="1"/>
          <p:nvPr/>
        </p:nvSpPr>
        <p:spPr>
          <a:xfrm>
            <a:off x="-559368" y="3716094"/>
            <a:ext cx="2964111" cy="1477328"/>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Butch Miller </a:t>
            </a:r>
          </a:p>
          <a:p>
            <a:pPr algn="ctr"/>
            <a:r>
              <a:rPr lang="en-US" b="1" dirty="0">
                <a:solidFill>
                  <a:srgbClr val="FF0000"/>
                </a:solidFill>
                <a:latin typeface="Calibri" panose="020F0502020204030204" pitchFamily="34" charset="0"/>
                <a:cs typeface="Calibri" panose="020F0502020204030204" pitchFamily="34" charset="0"/>
              </a:rPr>
              <a:t>(R-GA-49)</a:t>
            </a:r>
          </a:p>
          <a:p>
            <a:pPr algn="ctr"/>
            <a:r>
              <a:rPr lang="en-US" dirty="0">
                <a:solidFill>
                  <a:srgbClr val="FF0000"/>
                </a:solidFill>
                <a:latin typeface="Calibri" panose="020F0502020204030204" pitchFamily="34" charset="0"/>
                <a:cs typeface="Calibri" panose="020F0502020204030204" pitchFamily="34" charset="0"/>
              </a:rPr>
              <a:t>Senate President </a:t>
            </a:r>
          </a:p>
          <a:p>
            <a:pPr algn="ctr"/>
            <a:r>
              <a:rPr lang="en-US" dirty="0">
                <a:solidFill>
                  <a:srgbClr val="FF0000"/>
                </a:solidFill>
                <a:latin typeface="Calibri" panose="020F0502020204030204" pitchFamily="34" charset="0"/>
                <a:cs typeface="Calibri" panose="020F0502020204030204" pitchFamily="34" charset="0"/>
              </a:rPr>
              <a:t>Pro Tempore</a:t>
            </a:r>
          </a:p>
          <a:p>
            <a:pPr algn="ctr"/>
            <a:r>
              <a:rPr lang="en-US" i="1" dirty="0">
                <a:solidFill>
                  <a:srgbClr val="FF0000"/>
                </a:solidFill>
                <a:latin typeface="Calibri" panose="020F0502020204030204" pitchFamily="34" charset="0"/>
                <a:cs typeface="Calibri" panose="020F0502020204030204" pitchFamily="34" charset="0"/>
              </a:rPr>
              <a:t>Gainesville</a:t>
            </a:r>
            <a:endParaRPr lang="en-US" sz="2133" i="1" dirty="0">
              <a:solidFill>
                <a:srgbClr val="FF0000"/>
              </a:solidFill>
              <a:latin typeface="Calibri" panose="020F0502020204030204" pitchFamily="34" charset="0"/>
              <a:cs typeface="Calibri" panose="020F0502020204030204" pitchFamily="34" charset="0"/>
            </a:endParaRPr>
          </a:p>
        </p:txBody>
      </p:sp>
      <p:pic>
        <p:nvPicPr>
          <p:cNvPr id="4100" name="Picture 4" descr="Representative Erick E. Allen">
            <a:extLst>
              <a:ext uri="{FF2B5EF4-FFF2-40B4-BE49-F238E27FC236}">
                <a16:creationId xmlns:a16="http://schemas.microsoft.com/office/drawing/2014/main" id="{6BA30C17-9F74-4367-9CC3-7C803CD57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46106" y="1685043"/>
            <a:ext cx="1782478" cy="267743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BA5A9A1F-F2B1-4E71-8B73-90FA55C6A1C2}"/>
              </a:ext>
            </a:extLst>
          </p:cNvPr>
          <p:cNvSpPr txBox="1"/>
          <p:nvPr/>
        </p:nvSpPr>
        <p:spPr>
          <a:xfrm>
            <a:off x="7476713" y="4326693"/>
            <a:ext cx="2702586" cy="1364348"/>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Erick Allen </a:t>
            </a:r>
          </a:p>
          <a:p>
            <a:pPr algn="ctr"/>
            <a:r>
              <a:rPr lang="en-US" sz="2000" b="1" dirty="0">
                <a:solidFill>
                  <a:srgbClr val="0070C0"/>
                </a:solidFill>
                <a:latin typeface="Calibri" panose="020F0502020204030204" pitchFamily="34" charset="0"/>
                <a:cs typeface="Calibri" panose="020F0502020204030204" pitchFamily="34" charset="0"/>
              </a:rPr>
              <a:t>(D-GA-40)</a:t>
            </a:r>
          </a:p>
          <a:p>
            <a:pPr algn="ctr"/>
            <a:r>
              <a:rPr lang="en-US" sz="2000" dirty="0">
                <a:solidFill>
                  <a:srgbClr val="0070C0"/>
                </a:solidFill>
                <a:latin typeface="Calibri" panose="020F0502020204030204" pitchFamily="34" charset="0"/>
                <a:cs typeface="Calibri" panose="020F0502020204030204" pitchFamily="34" charset="0"/>
              </a:rPr>
              <a:t>State Representative</a:t>
            </a:r>
          </a:p>
          <a:p>
            <a:pPr algn="ctr"/>
            <a:r>
              <a:rPr lang="en-US" sz="2000" i="1" dirty="0">
                <a:solidFill>
                  <a:srgbClr val="0070C0"/>
                </a:solidFill>
                <a:latin typeface="Calibri" panose="020F0502020204030204" pitchFamily="34" charset="0"/>
                <a:cs typeface="Calibri" panose="020F0502020204030204" pitchFamily="34" charset="0"/>
              </a:rPr>
              <a:t>Smyrna</a:t>
            </a:r>
            <a:endParaRPr lang="en-US" sz="2133" i="1" dirty="0">
              <a:solidFill>
                <a:srgbClr val="0070C0"/>
              </a:solidFill>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8862AF3A-931E-4FCA-9280-7AB0D75F81EA}"/>
              </a:ext>
            </a:extLst>
          </p:cNvPr>
          <p:cNvGrpSpPr/>
          <p:nvPr/>
        </p:nvGrpSpPr>
        <p:grpSpPr>
          <a:xfrm>
            <a:off x="9913865" y="1733382"/>
            <a:ext cx="2085041" cy="4260315"/>
            <a:chOff x="4714368" y="1127815"/>
            <a:chExt cx="1940431" cy="3964834"/>
          </a:xfrm>
        </p:grpSpPr>
        <p:pic>
          <p:nvPicPr>
            <p:cNvPr id="4102" name="Picture 6" descr="Image of Derrick Jackson">
              <a:extLst>
                <a:ext uri="{FF2B5EF4-FFF2-40B4-BE49-F238E27FC236}">
                  <a16:creationId xmlns:a16="http://schemas.microsoft.com/office/drawing/2014/main" id="{6297ACF1-C535-400E-8302-B90B3AEEF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2" y="1127815"/>
              <a:ext cx="1661160" cy="2491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E3B4B40-A0FB-4F34-A83D-C45745B3AB50}"/>
                </a:ext>
              </a:extLst>
            </p:cNvPr>
            <p:cNvSpPr txBox="1"/>
            <p:nvPr/>
          </p:nvSpPr>
          <p:spPr>
            <a:xfrm>
              <a:off x="4714368" y="3574568"/>
              <a:ext cx="1940431" cy="1518081"/>
            </a:xfrm>
            <a:prstGeom prst="rect">
              <a:avLst/>
            </a:prstGeom>
            <a:noFill/>
          </p:spPr>
          <p:txBody>
            <a:bodyPr wrap="square" rtlCol="0">
              <a:spAutoFit/>
            </a:bodyPr>
            <a:lstStyle/>
            <a:p>
              <a:pPr algn="ctr"/>
              <a:r>
                <a:rPr lang="en-US" sz="2000" b="1" dirty="0">
                  <a:solidFill>
                    <a:srgbClr val="0070C0"/>
                  </a:solidFill>
                  <a:latin typeface="Calibri" panose="020F0502020204030204" pitchFamily="34" charset="0"/>
                  <a:cs typeface="Calibri" panose="020F0502020204030204" pitchFamily="34" charset="0"/>
                </a:rPr>
                <a:t>Derrick Jackson </a:t>
              </a:r>
            </a:p>
            <a:p>
              <a:pPr algn="ctr"/>
              <a:r>
                <a:rPr lang="en-US" sz="2000" b="1" dirty="0">
                  <a:solidFill>
                    <a:srgbClr val="0070C0"/>
                  </a:solidFill>
                  <a:latin typeface="Calibri" panose="020F0502020204030204" pitchFamily="34" charset="0"/>
                  <a:cs typeface="Calibri" panose="020F0502020204030204" pitchFamily="34" charset="0"/>
                </a:rPr>
                <a:t>(D-GA-64)</a:t>
              </a:r>
            </a:p>
            <a:p>
              <a:pPr algn="ctr"/>
              <a:r>
                <a:rPr lang="en-US" sz="2000" dirty="0">
                  <a:solidFill>
                    <a:srgbClr val="0070C0"/>
                  </a:solidFill>
                  <a:latin typeface="Calibri" panose="020F0502020204030204" pitchFamily="34" charset="0"/>
                  <a:cs typeface="Calibri" panose="020F0502020204030204" pitchFamily="34" charset="0"/>
                </a:rPr>
                <a:t>State Representative</a:t>
              </a:r>
            </a:p>
            <a:p>
              <a:pPr algn="ctr"/>
              <a:r>
                <a:rPr lang="en-US" sz="2000" i="1" dirty="0">
                  <a:solidFill>
                    <a:srgbClr val="0070C0"/>
                  </a:solidFill>
                  <a:latin typeface="Calibri" panose="020F0502020204030204" pitchFamily="34" charset="0"/>
                  <a:cs typeface="Calibri" panose="020F0502020204030204" pitchFamily="34" charset="0"/>
                </a:rPr>
                <a:t>Tyrone</a:t>
              </a:r>
            </a:p>
          </p:txBody>
        </p:sp>
      </p:grpSp>
      <p:grpSp>
        <p:nvGrpSpPr>
          <p:cNvPr id="3" name="Group 2">
            <a:extLst>
              <a:ext uri="{FF2B5EF4-FFF2-40B4-BE49-F238E27FC236}">
                <a16:creationId xmlns:a16="http://schemas.microsoft.com/office/drawing/2014/main" id="{EF1F4A0E-9043-47AC-9734-E4CFBE9A5FEB}"/>
              </a:ext>
            </a:extLst>
          </p:cNvPr>
          <p:cNvGrpSpPr/>
          <p:nvPr/>
        </p:nvGrpSpPr>
        <p:grpSpPr>
          <a:xfrm>
            <a:off x="2002369" y="1552808"/>
            <a:ext cx="2209728" cy="3409835"/>
            <a:chOff x="6568204" y="1062033"/>
            <a:chExt cx="1846344" cy="2871931"/>
          </a:xfrm>
        </p:grpSpPr>
        <p:pic>
          <p:nvPicPr>
            <p:cNvPr id="4104" name="Picture 8" descr="Image of Burt Jones">
              <a:extLst>
                <a:ext uri="{FF2B5EF4-FFF2-40B4-BE49-F238E27FC236}">
                  <a16:creationId xmlns:a16="http://schemas.microsoft.com/office/drawing/2014/main" id="{CDF3814E-C938-4075-B8D1-C52ECA1613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90533" y="1062033"/>
              <a:ext cx="1201688" cy="1802534"/>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24968402-0554-460C-B8A4-9F3E48FE77E8}"/>
                </a:ext>
              </a:extLst>
            </p:cNvPr>
            <p:cNvSpPr txBox="1"/>
            <p:nvPr/>
          </p:nvSpPr>
          <p:spPr>
            <a:xfrm>
              <a:off x="6568204" y="2922988"/>
              <a:ext cx="1846344" cy="1010976"/>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Burt Jones</a:t>
              </a:r>
            </a:p>
            <a:p>
              <a:pPr algn="ctr"/>
              <a:r>
                <a:rPr lang="en-US" b="1" dirty="0">
                  <a:solidFill>
                    <a:srgbClr val="FF0000"/>
                  </a:solidFill>
                  <a:latin typeface="Calibri" panose="020F0502020204030204" pitchFamily="34" charset="0"/>
                  <a:cs typeface="Calibri" panose="020F0502020204030204" pitchFamily="34" charset="0"/>
                </a:rPr>
                <a:t>(R-GA-25)</a:t>
              </a:r>
            </a:p>
            <a:p>
              <a:pPr algn="ctr"/>
              <a:r>
                <a:rPr lang="en-US" dirty="0">
                  <a:solidFill>
                    <a:srgbClr val="FF0000"/>
                  </a:solidFill>
                  <a:latin typeface="Calibri" panose="020F0502020204030204" pitchFamily="34" charset="0"/>
                  <a:cs typeface="Calibri" panose="020F0502020204030204" pitchFamily="34" charset="0"/>
                </a:rPr>
                <a:t>State Senator</a:t>
              </a:r>
            </a:p>
            <a:p>
              <a:pPr algn="ctr"/>
              <a:r>
                <a:rPr lang="en-US" i="1" dirty="0">
                  <a:solidFill>
                    <a:srgbClr val="FF0000"/>
                  </a:solidFill>
                  <a:latin typeface="Calibri" panose="020F0502020204030204" pitchFamily="34" charset="0"/>
                  <a:cs typeface="Calibri" panose="020F0502020204030204" pitchFamily="34" charset="0"/>
                </a:rPr>
                <a:t>Jackson</a:t>
              </a:r>
              <a:endParaRPr lang="en-US" sz="2133" i="1" dirty="0">
                <a:solidFill>
                  <a:srgbClr val="FF0000"/>
                </a:solidFill>
                <a:latin typeface="Calibri" panose="020F0502020204030204" pitchFamily="34" charset="0"/>
                <a:cs typeface="Calibri" panose="020F0502020204030204" pitchFamily="34" charset="0"/>
              </a:endParaRPr>
            </a:p>
          </p:txBody>
        </p:sp>
      </p:grpSp>
      <p:pic>
        <p:nvPicPr>
          <p:cNvPr id="1026" name="Picture 2" descr="Georgia Democrat switches to run for lieutenant governor instead of AG">
            <a:extLst>
              <a:ext uri="{FF2B5EF4-FFF2-40B4-BE49-F238E27FC236}">
                <a16:creationId xmlns:a16="http://schemas.microsoft.com/office/drawing/2014/main" id="{B3EB140E-35EC-4830-B90E-14EE47A0547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2434" r="-483"/>
          <a:stretch/>
        </p:blipFill>
        <p:spPr bwMode="auto">
          <a:xfrm>
            <a:off x="5438073" y="1733381"/>
            <a:ext cx="2133078" cy="2085925"/>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50418148-3DE7-4EF9-AEDE-93D559DAEB43}"/>
              </a:ext>
            </a:extLst>
          </p:cNvPr>
          <p:cNvSpPr txBox="1"/>
          <p:nvPr/>
        </p:nvSpPr>
        <p:spPr>
          <a:xfrm>
            <a:off x="5182154" y="3895695"/>
            <a:ext cx="2702586" cy="1118127"/>
          </a:xfrm>
          <a:prstGeom prst="rect">
            <a:avLst/>
          </a:prstGeom>
          <a:noFill/>
        </p:spPr>
        <p:txBody>
          <a:bodyPr wrap="square" rtlCol="0">
            <a:spAutoFit/>
          </a:bodyPr>
          <a:lstStyle/>
          <a:p>
            <a:pPr algn="ctr"/>
            <a:r>
              <a:rPr lang="en-US" sz="2400" b="1" dirty="0">
                <a:solidFill>
                  <a:srgbClr val="0070C0"/>
                </a:solidFill>
                <a:latin typeface="Calibri" panose="020F0502020204030204" pitchFamily="34" charset="0"/>
                <a:cs typeface="Calibri" panose="020F0502020204030204" pitchFamily="34" charset="0"/>
              </a:rPr>
              <a:t>Charlie Bailey (D)</a:t>
            </a:r>
          </a:p>
          <a:p>
            <a:pPr algn="ctr"/>
            <a:r>
              <a:rPr lang="en-US" sz="2133" dirty="0">
                <a:solidFill>
                  <a:srgbClr val="0070C0"/>
                </a:solidFill>
                <a:latin typeface="Calibri" panose="020F0502020204030204" pitchFamily="34" charset="0"/>
                <a:cs typeface="Calibri" panose="020F0502020204030204" pitchFamily="34" charset="0"/>
              </a:rPr>
              <a:t>Former Candidate for Attorney General</a:t>
            </a:r>
            <a:endParaRPr lang="en-US" sz="2133" i="1" dirty="0">
              <a:solidFill>
                <a:srgbClr val="0070C0"/>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3A7C57C-DA4F-49CD-8B41-655D482810E8}"/>
              </a:ext>
            </a:extLst>
          </p:cNvPr>
          <p:cNvSpPr txBox="1"/>
          <p:nvPr/>
        </p:nvSpPr>
        <p:spPr>
          <a:xfrm>
            <a:off x="6396605" y="5367199"/>
            <a:ext cx="1806005" cy="1354217"/>
          </a:xfrm>
          <a:prstGeom prst="rect">
            <a:avLst/>
          </a:prstGeom>
          <a:noFill/>
        </p:spPr>
        <p:txBody>
          <a:bodyPr wrap="square" rtlCol="0">
            <a:spAutoFit/>
          </a:bodyPr>
          <a:lstStyle/>
          <a:p>
            <a:pPr algn="ctr"/>
            <a:r>
              <a:rPr lang="en-US" sz="1600" b="1" dirty="0" err="1">
                <a:solidFill>
                  <a:srgbClr val="0070C0"/>
                </a:solidFill>
                <a:latin typeface="Calibri" panose="020F0502020204030204" pitchFamily="34" charset="0"/>
                <a:cs typeface="Calibri" panose="020F0502020204030204" pitchFamily="34" charset="0"/>
              </a:rPr>
              <a:t>Renitta</a:t>
            </a:r>
            <a:r>
              <a:rPr lang="en-US" sz="1600" b="1" dirty="0">
                <a:solidFill>
                  <a:srgbClr val="0070C0"/>
                </a:solidFill>
                <a:latin typeface="Calibri" panose="020F0502020204030204" pitchFamily="34" charset="0"/>
                <a:cs typeface="Calibri" panose="020F0502020204030204" pitchFamily="34" charset="0"/>
              </a:rPr>
              <a:t> Shannon</a:t>
            </a:r>
          </a:p>
          <a:p>
            <a:pPr algn="ctr"/>
            <a:r>
              <a:rPr lang="en-US" sz="1600" b="1" dirty="0">
                <a:solidFill>
                  <a:srgbClr val="0070C0"/>
                </a:solidFill>
                <a:latin typeface="Calibri" panose="020F0502020204030204" pitchFamily="34" charset="0"/>
                <a:cs typeface="Calibri" panose="020F0502020204030204" pitchFamily="34" charset="0"/>
              </a:rPr>
              <a:t>(D-GA-40)</a:t>
            </a:r>
          </a:p>
          <a:p>
            <a:pPr algn="ctr"/>
            <a:r>
              <a:rPr lang="en-US" sz="1600" dirty="0">
                <a:solidFill>
                  <a:srgbClr val="0070C0"/>
                </a:solidFill>
                <a:latin typeface="Calibri" panose="020F0502020204030204" pitchFamily="34" charset="0"/>
                <a:cs typeface="Calibri" panose="020F0502020204030204" pitchFamily="34" charset="0"/>
              </a:rPr>
              <a:t>State Representative</a:t>
            </a:r>
          </a:p>
          <a:p>
            <a:pPr algn="ctr"/>
            <a:r>
              <a:rPr lang="en-US" sz="1600" i="1" dirty="0">
                <a:solidFill>
                  <a:srgbClr val="0070C0"/>
                </a:solidFill>
                <a:latin typeface="Calibri" panose="020F0502020204030204" pitchFamily="34" charset="0"/>
                <a:cs typeface="Calibri" panose="020F0502020204030204" pitchFamily="34" charset="0"/>
              </a:rPr>
              <a:t>Decatur</a:t>
            </a:r>
            <a:endParaRPr lang="en-US" sz="2133" i="1" dirty="0">
              <a:solidFill>
                <a:srgbClr val="0070C0"/>
              </a:solidFill>
              <a:latin typeface="Calibri" panose="020F0502020204030204" pitchFamily="34" charset="0"/>
              <a:cs typeface="Calibri" panose="020F0502020204030204" pitchFamily="34" charset="0"/>
            </a:endParaRPr>
          </a:p>
        </p:txBody>
      </p:sp>
      <p:pic>
        <p:nvPicPr>
          <p:cNvPr id="5122" name="Picture 2" descr="Renitta Shannon">
            <a:extLst>
              <a:ext uri="{FF2B5EF4-FFF2-40B4-BE49-F238E27FC236}">
                <a16:creationId xmlns:a16="http://schemas.microsoft.com/office/drawing/2014/main" id="{9AAA9BF6-6352-439C-8700-5FD4AEB31C5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12606" y="5132075"/>
            <a:ext cx="1192006" cy="15893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B08E442-68CE-46EC-A6CE-DE089CDCB37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57835" y="5013822"/>
            <a:ext cx="1201850" cy="1602467"/>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1696053-AE95-40A6-B263-FDF77154638F}"/>
              </a:ext>
            </a:extLst>
          </p:cNvPr>
          <p:cNvSpPr txBox="1"/>
          <p:nvPr/>
        </p:nvSpPr>
        <p:spPr>
          <a:xfrm>
            <a:off x="2626922" y="5373786"/>
            <a:ext cx="2209728" cy="923330"/>
          </a:xfrm>
          <a:prstGeom prst="rect">
            <a:avLst/>
          </a:prstGeom>
          <a:noFill/>
        </p:spPr>
        <p:txBody>
          <a:bodyPr wrap="square" rtlCol="0">
            <a:spAutoFit/>
          </a:bodyPr>
          <a:lstStyle/>
          <a:p>
            <a:pPr algn="ctr"/>
            <a:r>
              <a:rPr lang="en-US" b="1" dirty="0">
                <a:solidFill>
                  <a:srgbClr val="FF0000"/>
                </a:solidFill>
                <a:latin typeface="Calibri" panose="020F0502020204030204" pitchFamily="34" charset="0"/>
                <a:cs typeface="Calibri" panose="020F0502020204030204" pitchFamily="34" charset="0"/>
              </a:rPr>
              <a:t>Jeanne </a:t>
            </a:r>
            <a:r>
              <a:rPr lang="en-US" b="1" dirty="0" err="1">
                <a:solidFill>
                  <a:srgbClr val="FF0000"/>
                </a:solidFill>
                <a:latin typeface="Calibri" panose="020F0502020204030204" pitchFamily="34" charset="0"/>
                <a:cs typeface="Calibri" panose="020F0502020204030204" pitchFamily="34" charset="0"/>
              </a:rPr>
              <a:t>Seaver</a:t>
            </a:r>
            <a:r>
              <a:rPr lang="en-US" b="1" dirty="0">
                <a:solidFill>
                  <a:srgbClr val="FF0000"/>
                </a:solidFill>
                <a:latin typeface="Calibri" panose="020F0502020204030204" pitchFamily="34" charset="0"/>
                <a:cs typeface="Calibri" panose="020F0502020204030204" pitchFamily="34" charset="0"/>
              </a:rPr>
              <a:t> (R)</a:t>
            </a:r>
          </a:p>
          <a:p>
            <a:pPr algn="ctr"/>
            <a:r>
              <a:rPr lang="en-US" dirty="0">
                <a:solidFill>
                  <a:srgbClr val="FF0000"/>
                </a:solidFill>
                <a:latin typeface="Calibri" panose="020F0502020204030204" pitchFamily="34" charset="0"/>
                <a:cs typeface="Calibri" panose="020F0502020204030204" pitchFamily="34" charset="0"/>
              </a:rPr>
              <a:t>Businesswoman and activist</a:t>
            </a:r>
            <a:endParaRPr lang="en-US" sz="2133" i="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64384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1953</TotalTime>
  <Words>1429</Words>
  <Application>Microsoft Office PowerPoint</Application>
  <PresentationFormat>Widescreen</PresentationFormat>
  <Paragraphs>205</Paragraphs>
  <Slides>19</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Arial</vt:lpstr>
      <vt:lpstr>Calibri</vt:lpstr>
      <vt:lpstr>Calibri Light</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Joanna Forrester</dc:creator>
  <cp:lastModifiedBy>Nadine Ferere</cp:lastModifiedBy>
  <cp:revision>28</cp:revision>
  <dcterms:created xsi:type="dcterms:W3CDTF">2021-01-12T21:10:56Z</dcterms:created>
  <dcterms:modified xsi:type="dcterms:W3CDTF">2022-03-17T14:35:57Z</dcterms:modified>
</cp:coreProperties>
</file>