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059" r:id="rId2"/>
    <p:sldId id="256" r:id="rId3"/>
    <p:sldId id="261" r:id="rId4"/>
    <p:sldId id="2062" r:id="rId5"/>
    <p:sldId id="263" r:id="rId6"/>
    <p:sldId id="2055" r:id="rId7"/>
    <p:sldId id="2058" r:id="rId8"/>
    <p:sldId id="259" r:id="rId9"/>
    <p:sldId id="283" r:id="rId10"/>
    <p:sldId id="282" r:id="rId11"/>
    <p:sldId id="260" r:id="rId12"/>
    <p:sldId id="279" r:id="rId13"/>
    <p:sldId id="2060" r:id="rId14"/>
    <p:sldId id="2056" r:id="rId15"/>
    <p:sldId id="265" r:id="rId16"/>
    <p:sldId id="278" r:id="rId17"/>
    <p:sldId id="2061" r:id="rId18"/>
    <p:sldId id="258" r:id="rId19"/>
    <p:sldId id="262" r:id="rId20"/>
    <p:sldId id="2057" r:id="rId21"/>
    <p:sldId id="28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72"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E83ACB-FEDD-4D62-BC77-087BAD4A3531}" type="doc">
      <dgm:prSet loTypeId="urn:microsoft.com/office/officeart/2005/8/layout/venn1" loCatId="relationship" qsTypeId="urn:microsoft.com/office/officeart/2005/8/quickstyle/simple1" qsCatId="simple" csTypeId="urn:microsoft.com/office/officeart/2005/8/colors/accent1_2" csCatId="accent1" phldr="1"/>
      <dgm:spPr/>
    </dgm:pt>
    <dgm:pt modelId="{49BD78AE-51A6-4DB8-B6F7-0E1F4CCD2C5E}">
      <dgm:prSet phldrT="[Text]"/>
      <dgm:spPr/>
      <dgm:t>
        <a:bodyPr/>
        <a:lstStyle/>
        <a:p>
          <a:r>
            <a:rPr lang="en-US" dirty="0"/>
            <a:t>Funding Arrangement</a:t>
          </a:r>
        </a:p>
      </dgm:t>
    </dgm:pt>
    <dgm:pt modelId="{46C8C81E-9991-455B-8C22-9266EDCDAF4D}" type="parTrans" cxnId="{4D0AEE24-FB57-432A-B964-21B4D507EF27}">
      <dgm:prSet/>
      <dgm:spPr/>
      <dgm:t>
        <a:bodyPr/>
        <a:lstStyle/>
        <a:p>
          <a:endParaRPr lang="en-US"/>
        </a:p>
      </dgm:t>
    </dgm:pt>
    <dgm:pt modelId="{D0545C00-5B73-462A-AB4D-B771FE192469}" type="sibTrans" cxnId="{4D0AEE24-FB57-432A-B964-21B4D507EF27}">
      <dgm:prSet/>
      <dgm:spPr/>
      <dgm:t>
        <a:bodyPr/>
        <a:lstStyle/>
        <a:p>
          <a:endParaRPr lang="en-US"/>
        </a:p>
      </dgm:t>
    </dgm:pt>
    <dgm:pt modelId="{E8D63572-624E-4DA9-8C0F-8EC76363F006}">
      <dgm:prSet phldrT="[Text]"/>
      <dgm:spPr/>
      <dgm:t>
        <a:bodyPr/>
        <a:lstStyle/>
        <a:p>
          <a:r>
            <a:rPr lang="en-US" dirty="0"/>
            <a:t>Wellness</a:t>
          </a:r>
        </a:p>
      </dgm:t>
    </dgm:pt>
    <dgm:pt modelId="{5246D152-491C-41DA-9B48-FFFBEAE56352}" type="parTrans" cxnId="{3615EC85-30BA-4BAE-A82F-2CD5E41F6C40}">
      <dgm:prSet/>
      <dgm:spPr/>
      <dgm:t>
        <a:bodyPr/>
        <a:lstStyle/>
        <a:p>
          <a:endParaRPr lang="en-US"/>
        </a:p>
      </dgm:t>
    </dgm:pt>
    <dgm:pt modelId="{57650AD8-5022-4EAD-B9F8-FE3D7BB7CEC6}" type="sibTrans" cxnId="{3615EC85-30BA-4BAE-A82F-2CD5E41F6C40}">
      <dgm:prSet/>
      <dgm:spPr/>
      <dgm:t>
        <a:bodyPr/>
        <a:lstStyle/>
        <a:p>
          <a:endParaRPr lang="en-US"/>
        </a:p>
      </dgm:t>
    </dgm:pt>
    <dgm:pt modelId="{843F3906-3503-4D94-92ED-7433059AACB0}">
      <dgm:prSet phldrT="[Text]"/>
      <dgm:spPr/>
      <dgm:t>
        <a:bodyPr/>
        <a:lstStyle/>
        <a:p>
          <a:r>
            <a:rPr lang="en-US" dirty="0"/>
            <a:t>Strategic Plan Design</a:t>
          </a:r>
        </a:p>
      </dgm:t>
    </dgm:pt>
    <dgm:pt modelId="{0C32DE17-0C49-41FE-A12E-7F1AAE158FE8}" type="parTrans" cxnId="{AFD97414-CDA0-4106-90B5-14AAFB882BEE}">
      <dgm:prSet/>
      <dgm:spPr/>
      <dgm:t>
        <a:bodyPr/>
        <a:lstStyle/>
        <a:p>
          <a:endParaRPr lang="en-US"/>
        </a:p>
      </dgm:t>
    </dgm:pt>
    <dgm:pt modelId="{BA8A629B-3DBF-40AF-BBB1-374576674141}" type="sibTrans" cxnId="{AFD97414-CDA0-4106-90B5-14AAFB882BEE}">
      <dgm:prSet/>
      <dgm:spPr/>
      <dgm:t>
        <a:bodyPr/>
        <a:lstStyle/>
        <a:p>
          <a:endParaRPr lang="en-US"/>
        </a:p>
      </dgm:t>
    </dgm:pt>
    <dgm:pt modelId="{E64F5AD9-AE5C-40E0-A9F8-83FA58DB5A67}" type="pres">
      <dgm:prSet presAssocID="{95E83ACB-FEDD-4D62-BC77-087BAD4A3531}" presName="compositeShape" presStyleCnt="0">
        <dgm:presLayoutVars>
          <dgm:chMax val="7"/>
          <dgm:dir/>
          <dgm:resizeHandles val="exact"/>
        </dgm:presLayoutVars>
      </dgm:prSet>
      <dgm:spPr/>
    </dgm:pt>
    <dgm:pt modelId="{A6E55EB9-3D7F-486E-BFBA-274B65336A1A}" type="pres">
      <dgm:prSet presAssocID="{49BD78AE-51A6-4DB8-B6F7-0E1F4CCD2C5E}" presName="circ1" presStyleLbl="vennNode1" presStyleIdx="0" presStyleCnt="3"/>
      <dgm:spPr/>
    </dgm:pt>
    <dgm:pt modelId="{C927F52C-D27D-4FEF-98EB-3CA6827B4021}" type="pres">
      <dgm:prSet presAssocID="{49BD78AE-51A6-4DB8-B6F7-0E1F4CCD2C5E}" presName="circ1Tx" presStyleLbl="revTx" presStyleIdx="0" presStyleCnt="0">
        <dgm:presLayoutVars>
          <dgm:chMax val="0"/>
          <dgm:chPref val="0"/>
          <dgm:bulletEnabled val="1"/>
        </dgm:presLayoutVars>
      </dgm:prSet>
      <dgm:spPr/>
    </dgm:pt>
    <dgm:pt modelId="{A752450D-8878-4802-99DE-A0304855A87C}" type="pres">
      <dgm:prSet presAssocID="{E8D63572-624E-4DA9-8C0F-8EC76363F006}" presName="circ2" presStyleLbl="vennNode1" presStyleIdx="1" presStyleCnt="3"/>
      <dgm:spPr/>
    </dgm:pt>
    <dgm:pt modelId="{1B6BA990-709E-4ED1-88FB-FA3A3B5D0310}" type="pres">
      <dgm:prSet presAssocID="{E8D63572-624E-4DA9-8C0F-8EC76363F006}" presName="circ2Tx" presStyleLbl="revTx" presStyleIdx="0" presStyleCnt="0">
        <dgm:presLayoutVars>
          <dgm:chMax val="0"/>
          <dgm:chPref val="0"/>
          <dgm:bulletEnabled val="1"/>
        </dgm:presLayoutVars>
      </dgm:prSet>
      <dgm:spPr/>
    </dgm:pt>
    <dgm:pt modelId="{518C1263-23C9-4FE6-AD84-D65106FCDA4D}" type="pres">
      <dgm:prSet presAssocID="{843F3906-3503-4D94-92ED-7433059AACB0}" presName="circ3" presStyleLbl="vennNode1" presStyleIdx="2" presStyleCnt="3"/>
      <dgm:spPr/>
    </dgm:pt>
    <dgm:pt modelId="{51436CE8-87E3-495F-A1B6-969D8BDA0E5A}" type="pres">
      <dgm:prSet presAssocID="{843F3906-3503-4D94-92ED-7433059AACB0}" presName="circ3Tx" presStyleLbl="revTx" presStyleIdx="0" presStyleCnt="0">
        <dgm:presLayoutVars>
          <dgm:chMax val="0"/>
          <dgm:chPref val="0"/>
          <dgm:bulletEnabled val="1"/>
        </dgm:presLayoutVars>
      </dgm:prSet>
      <dgm:spPr/>
    </dgm:pt>
  </dgm:ptLst>
  <dgm:cxnLst>
    <dgm:cxn modelId="{16353B04-BCED-4C10-B08E-CEADB9C59B45}" type="presOf" srcId="{843F3906-3503-4D94-92ED-7433059AACB0}" destId="{51436CE8-87E3-495F-A1B6-969D8BDA0E5A}" srcOrd="1" destOrd="0" presId="urn:microsoft.com/office/officeart/2005/8/layout/venn1"/>
    <dgm:cxn modelId="{AFD97414-CDA0-4106-90B5-14AAFB882BEE}" srcId="{95E83ACB-FEDD-4D62-BC77-087BAD4A3531}" destId="{843F3906-3503-4D94-92ED-7433059AACB0}" srcOrd="2" destOrd="0" parTransId="{0C32DE17-0C49-41FE-A12E-7F1AAE158FE8}" sibTransId="{BA8A629B-3DBF-40AF-BBB1-374576674141}"/>
    <dgm:cxn modelId="{B9D44015-AD07-46E3-8AE0-B235144A28E6}" type="presOf" srcId="{49BD78AE-51A6-4DB8-B6F7-0E1F4CCD2C5E}" destId="{C927F52C-D27D-4FEF-98EB-3CA6827B4021}" srcOrd="1" destOrd="0" presId="urn:microsoft.com/office/officeart/2005/8/layout/venn1"/>
    <dgm:cxn modelId="{6EC87F1C-695C-4D49-B04E-088CE7A8B364}" type="presOf" srcId="{49BD78AE-51A6-4DB8-B6F7-0E1F4CCD2C5E}" destId="{A6E55EB9-3D7F-486E-BFBA-274B65336A1A}" srcOrd="0" destOrd="0" presId="urn:microsoft.com/office/officeart/2005/8/layout/venn1"/>
    <dgm:cxn modelId="{4D0AEE24-FB57-432A-B964-21B4D507EF27}" srcId="{95E83ACB-FEDD-4D62-BC77-087BAD4A3531}" destId="{49BD78AE-51A6-4DB8-B6F7-0E1F4CCD2C5E}" srcOrd="0" destOrd="0" parTransId="{46C8C81E-9991-455B-8C22-9266EDCDAF4D}" sibTransId="{D0545C00-5B73-462A-AB4D-B771FE192469}"/>
    <dgm:cxn modelId="{1B7C4C34-3FDC-4F59-9B03-FBF302D0C64B}" type="presOf" srcId="{843F3906-3503-4D94-92ED-7433059AACB0}" destId="{518C1263-23C9-4FE6-AD84-D65106FCDA4D}" srcOrd="0" destOrd="0" presId="urn:microsoft.com/office/officeart/2005/8/layout/venn1"/>
    <dgm:cxn modelId="{3615EC85-30BA-4BAE-A82F-2CD5E41F6C40}" srcId="{95E83ACB-FEDD-4D62-BC77-087BAD4A3531}" destId="{E8D63572-624E-4DA9-8C0F-8EC76363F006}" srcOrd="1" destOrd="0" parTransId="{5246D152-491C-41DA-9B48-FFFBEAE56352}" sibTransId="{57650AD8-5022-4EAD-B9F8-FE3D7BB7CEC6}"/>
    <dgm:cxn modelId="{755C628A-EDF6-4632-8F21-0896909656BB}" type="presOf" srcId="{E8D63572-624E-4DA9-8C0F-8EC76363F006}" destId="{1B6BA990-709E-4ED1-88FB-FA3A3B5D0310}" srcOrd="1" destOrd="0" presId="urn:microsoft.com/office/officeart/2005/8/layout/venn1"/>
    <dgm:cxn modelId="{1114619A-0D71-47DF-B7EC-0C941A3531CA}" type="presOf" srcId="{E8D63572-624E-4DA9-8C0F-8EC76363F006}" destId="{A752450D-8878-4802-99DE-A0304855A87C}" srcOrd="0" destOrd="0" presId="urn:microsoft.com/office/officeart/2005/8/layout/venn1"/>
    <dgm:cxn modelId="{E53174B0-1C35-40B2-A5A3-06C5A5FFC3C3}" type="presOf" srcId="{95E83ACB-FEDD-4D62-BC77-087BAD4A3531}" destId="{E64F5AD9-AE5C-40E0-A9F8-83FA58DB5A67}" srcOrd="0" destOrd="0" presId="urn:microsoft.com/office/officeart/2005/8/layout/venn1"/>
    <dgm:cxn modelId="{3BC0BC0D-2D37-4706-9F50-6E7D0EAB1E3B}" type="presParOf" srcId="{E64F5AD9-AE5C-40E0-A9F8-83FA58DB5A67}" destId="{A6E55EB9-3D7F-486E-BFBA-274B65336A1A}" srcOrd="0" destOrd="0" presId="urn:microsoft.com/office/officeart/2005/8/layout/venn1"/>
    <dgm:cxn modelId="{AB4C96A5-56BE-4A02-A0E7-C4CF0CA923ED}" type="presParOf" srcId="{E64F5AD9-AE5C-40E0-A9F8-83FA58DB5A67}" destId="{C927F52C-D27D-4FEF-98EB-3CA6827B4021}" srcOrd="1" destOrd="0" presId="urn:microsoft.com/office/officeart/2005/8/layout/venn1"/>
    <dgm:cxn modelId="{649D7448-CD25-43D9-8692-E5EB53D09369}" type="presParOf" srcId="{E64F5AD9-AE5C-40E0-A9F8-83FA58DB5A67}" destId="{A752450D-8878-4802-99DE-A0304855A87C}" srcOrd="2" destOrd="0" presId="urn:microsoft.com/office/officeart/2005/8/layout/venn1"/>
    <dgm:cxn modelId="{C65DAF2F-D9E5-42FB-B62A-34A7AEEA1DAB}" type="presParOf" srcId="{E64F5AD9-AE5C-40E0-A9F8-83FA58DB5A67}" destId="{1B6BA990-709E-4ED1-88FB-FA3A3B5D0310}" srcOrd="3" destOrd="0" presId="urn:microsoft.com/office/officeart/2005/8/layout/venn1"/>
    <dgm:cxn modelId="{605BF77D-3479-4ACF-9B24-F8FD81B2B4EB}" type="presParOf" srcId="{E64F5AD9-AE5C-40E0-A9F8-83FA58DB5A67}" destId="{518C1263-23C9-4FE6-AD84-D65106FCDA4D}" srcOrd="4" destOrd="0" presId="urn:microsoft.com/office/officeart/2005/8/layout/venn1"/>
    <dgm:cxn modelId="{54039288-7DEF-4F9A-812F-9F0B3280B485}" type="presParOf" srcId="{E64F5AD9-AE5C-40E0-A9F8-83FA58DB5A67}" destId="{51436CE8-87E3-495F-A1B6-969D8BDA0E5A}"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B7FAC4-7D13-4BB0-9EC6-55EE4D6ADBC4}"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en-US"/>
        </a:p>
      </dgm:t>
    </dgm:pt>
    <dgm:pt modelId="{DCE95D94-B43C-4086-9CC0-A775E694E8A9}">
      <dgm:prSet phldrT="[Text]"/>
      <dgm:spPr>
        <a:solidFill>
          <a:schemeClr val="accent1"/>
        </a:solidFill>
      </dgm:spPr>
      <dgm:t>
        <a:bodyPr/>
        <a:lstStyle/>
        <a:p>
          <a:r>
            <a:rPr lang="en-US" dirty="0"/>
            <a:t>Fully-Insured</a:t>
          </a:r>
        </a:p>
      </dgm:t>
    </dgm:pt>
    <dgm:pt modelId="{72864D76-6E26-47FA-8176-A8575C473EB9}" type="parTrans" cxnId="{A18E3A79-6979-44C4-B808-A25813003343}">
      <dgm:prSet/>
      <dgm:spPr/>
      <dgm:t>
        <a:bodyPr/>
        <a:lstStyle/>
        <a:p>
          <a:endParaRPr lang="en-US"/>
        </a:p>
      </dgm:t>
    </dgm:pt>
    <dgm:pt modelId="{177B9490-CBB4-4498-A474-612F49FB06EE}" type="sibTrans" cxnId="{A18E3A79-6979-44C4-B808-A25813003343}">
      <dgm:prSet/>
      <dgm:spPr/>
      <dgm:t>
        <a:bodyPr/>
        <a:lstStyle/>
        <a:p>
          <a:endParaRPr lang="en-US"/>
        </a:p>
      </dgm:t>
    </dgm:pt>
    <dgm:pt modelId="{0F20F4CF-5B34-4279-9FD8-C0436E5B35F2}">
      <dgm:prSet phldrT="[Text]" custT="1"/>
      <dgm:spPr/>
      <dgm:t>
        <a:bodyPr/>
        <a:lstStyle/>
        <a:p>
          <a:r>
            <a:rPr lang="en-US" sz="1400" dirty="0"/>
            <a:t>Predictable, set monthly premiums</a:t>
          </a:r>
        </a:p>
      </dgm:t>
    </dgm:pt>
    <dgm:pt modelId="{28574780-3AA5-4C1A-B8DA-11557C2A2071}" type="parTrans" cxnId="{98278D58-C05D-4AEC-B69C-6E9EB8732C0A}">
      <dgm:prSet/>
      <dgm:spPr/>
      <dgm:t>
        <a:bodyPr/>
        <a:lstStyle/>
        <a:p>
          <a:endParaRPr lang="en-US"/>
        </a:p>
      </dgm:t>
    </dgm:pt>
    <dgm:pt modelId="{DDC9352E-D34D-4A3C-B91C-143B84D7B195}" type="sibTrans" cxnId="{98278D58-C05D-4AEC-B69C-6E9EB8732C0A}">
      <dgm:prSet/>
      <dgm:spPr/>
      <dgm:t>
        <a:bodyPr/>
        <a:lstStyle/>
        <a:p>
          <a:endParaRPr lang="en-US"/>
        </a:p>
      </dgm:t>
    </dgm:pt>
    <dgm:pt modelId="{15873F65-73A8-4556-BAEA-DCCF77E1DA81}">
      <dgm:prSet phldrT="[Text]" custT="1"/>
      <dgm:spPr/>
      <dgm:t>
        <a:bodyPr/>
        <a:lstStyle/>
        <a:p>
          <a:r>
            <a:rPr lang="en-US" sz="1400" dirty="0"/>
            <a:t>Not a long-term contract</a:t>
          </a:r>
        </a:p>
      </dgm:t>
    </dgm:pt>
    <dgm:pt modelId="{DD67355E-7DE9-486A-BBF9-C1086FB85B38}" type="parTrans" cxnId="{52EA9B93-B017-4D78-A0E8-9323035DC83D}">
      <dgm:prSet/>
      <dgm:spPr/>
      <dgm:t>
        <a:bodyPr/>
        <a:lstStyle/>
        <a:p>
          <a:endParaRPr lang="en-US"/>
        </a:p>
      </dgm:t>
    </dgm:pt>
    <dgm:pt modelId="{5E8B7CC4-518B-4937-9128-611E4DB4A8FB}" type="sibTrans" cxnId="{52EA9B93-B017-4D78-A0E8-9323035DC83D}">
      <dgm:prSet/>
      <dgm:spPr/>
      <dgm:t>
        <a:bodyPr/>
        <a:lstStyle/>
        <a:p>
          <a:endParaRPr lang="en-US"/>
        </a:p>
      </dgm:t>
    </dgm:pt>
    <dgm:pt modelId="{EDD28F53-8C0E-4AB2-8023-25679A15A6BE}">
      <dgm:prSet phldrT="[Text]"/>
      <dgm:spPr>
        <a:solidFill>
          <a:schemeClr val="accent1"/>
        </a:solidFill>
      </dgm:spPr>
      <dgm:t>
        <a:bodyPr/>
        <a:lstStyle/>
        <a:p>
          <a:r>
            <a:rPr lang="en-US" dirty="0"/>
            <a:t>Level-Funded</a:t>
          </a:r>
        </a:p>
      </dgm:t>
    </dgm:pt>
    <dgm:pt modelId="{EF6F2087-8DA2-4B0A-A8CB-7C9E495CE8A4}" type="parTrans" cxnId="{65880F14-DF7F-42C5-B7E4-8A907392AB43}">
      <dgm:prSet/>
      <dgm:spPr/>
      <dgm:t>
        <a:bodyPr/>
        <a:lstStyle/>
        <a:p>
          <a:endParaRPr lang="en-US"/>
        </a:p>
      </dgm:t>
    </dgm:pt>
    <dgm:pt modelId="{F7492E4C-C196-4D0B-B79E-92989C69BDCC}" type="sibTrans" cxnId="{65880F14-DF7F-42C5-B7E4-8A907392AB43}">
      <dgm:prSet/>
      <dgm:spPr/>
      <dgm:t>
        <a:bodyPr/>
        <a:lstStyle/>
        <a:p>
          <a:endParaRPr lang="en-US"/>
        </a:p>
      </dgm:t>
    </dgm:pt>
    <dgm:pt modelId="{82B74E34-378C-4019-8291-BB13A82965EF}">
      <dgm:prSet phldrT="[Text]"/>
      <dgm:spPr/>
      <dgm:t>
        <a:bodyPr/>
        <a:lstStyle/>
        <a:p>
          <a:r>
            <a:rPr lang="en-US" altLang="en-US" dirty="0"/>
            <a:t>Elimination of some ACA requirements:</a:t>
          </a:r>
          <a:endParaRPr lang="en-US" dirty="0"/>
        </a:p>
      </dgm:t>
    </dgm:pt>
    <dgm:pt modelId="{44E228F3-4C70-421D-B168-2A95C86FF508}" type="parTrans" cxnId="{68E51ACC-083E-4393-ACE5-63DA5AEFBFB5}">
      <dgm:prSet/>
      <dgm:spPr/>
      <dgm:t>
        <a:bodyPr/>
        <a:lstStyle/>
        <a:p>
          <a:endParaRPr lang="en-US"/>
        </a:p>
      </dgm:t>
    </dgm:pt>
    <dgm:pt modelId="{7DDF3203-FF26-43F9-8210-DCC53281B72D}" type="sibTrans" cxnId="{68E51ACC-083E-4393-ACE5-63DA5AEFBFB5}">
      <dgm:prSet/>
      <dgm:spPr/>
      <dgm:t>
        <a:bodyPr/>
        <a:lstStyle/>
        <a:p>
          <a:endParaRPr lang="en-US"/>
        </a:p>
      </dgm:t>
    </dgm:pt>
    <dgm:pt modelId="{DCAC6955-A7D2-46EA-813C-8A51DC308844}">
      <dgm:prSet phldrT="[Text]"/>
      <dgm:spPr>
        <a:solidFill>
          <a:schemeClr val="accent1"/>
        </a:solidFill>
      </dgm:spPr>
      <dgm:t>
        <a:bodyPr/>
        <a:lstStyle/>
        <a:p>
          <a:r>
            <a:rPr lang="en-US" dirty="0"/>
            <a:t>Partially Self-Funded</a:t>
          </a:r>
        </a:p>
      </dgm:t>
    </dgm:pt>
    <dgm:pt modelId="{A9A30000-B37E-47A2-8B41-3A7C3217DBEB}" type="parTrans" cxnId="{DFFBB19E-DB4F-4093-BD8A-E1B33EEE7749}">
      <dgm:prSet/>
      <dgm:spPr/>
      <dgm:t>
        <a:bodyPr/>
        <a:lstStyle/>
        <a:p>
          <a:endParaRPr lang="en-US"/>
        </a:p>
      </dgm:t>
    </dgm:pt>
    <dgm:pt modelId="{D5313914-48D8-413B-BEAA-3DA8E041B7E4}" type="sibTrans" cxnId="{DFFBB19E-DB4F-4093-BD8A-E1B33EEE7749}">
      <dgm:prSet/>
      <dgm:spPr/>
      <dgm:t>
        <a:bodyPr/>
        <a:lstStyle/>
        <a:p>
          <a:endParaRPr lang="en-US"/>
        </a:p>
      </dgm:t>
    </dgm:pt>
    <dgm:pt modelId="{591B6B93-1FED-41FF-86D4-0A93C0AADC99}">
      <dgm:prSet/>
      <dgm:spPr/>
      <dgm:t>
        <a:bodyPr/>
        <a:lstStyle/>
        <a:p>
          <a:r>
            <a:rPr lang="en-US" altLang="en-US" dirty="0"/>
            <a:t>ACA Insurer Fee (3%)</a:t>
          </a:r>
        </a:p>
      </dgm:t>
    </dgm:pt>
    <dgm:pt modelId="{E0E5CDB0-6D40-4A93-A1BE-04B3734998A9}" type="parTrans" cxnId="{BE0435FF-D08A-4B52-9814-FED000A0440C}">
      <dgm:prSet/>
      <dgm:spPr/>
      <dgm:t>
        <a:bodyPr/>
        <a:lstStyle/>
        <a:p>
          <a:endParaRPr lang="en-US"/>
        </a:p>
      </dgm:t>
    </dgm:pt>
    <dgm:pt modelId="{7EB4E7D5-A6A6-4A68-ABFB-A63711EF124E}" type="sibTrans" cxnId="{BE0435FF-D08A-4B52-9814-FED000A0440C}">
      <dgm:prSet/>
      <dgm:spPr/>
      <dgm:t>
        <a:bodyPr/>
        <a:lstStyle/>
        <a:p>
          <a:endParaRPr lang="en-US"/>
        </a:p>
      </dgm:t>
    </dgm:pt>
    <dgm:pt modelId="{4A455F59-F59A-457D-8434-7C4A1540704B}">
      <dgm:prSet/>
      <dgm:spPr/>
      <dgm:t>
        <a:bodyPr/>
        <a:lstStyle/>
        <a:p>
          <a:r>
            <a:rPr lang="en-US" altLang="en-US" dirty="0"/>
            <a:t>Profit share potential</a:t>
          </a:r>
        </a:p>
      </dgm:t>
    </dgm:pt>
    <dgm:pt modelId="{5E5646FF-D68C-4A38-B78C-C84B09484A55}" type="parTrans" cxnId="{21FFEE23-E05B-4BA5-A658-3D15079A73D6}">
      <dgm:prSet/>
      <dgm:spPr/>
      <dgm:t>
        <a:bodyPr/>
        <a:lstStyle/>
        <a:p>
          <a:endParaRPr lang="en-US"/>
        </a:p>
      </dgm:t>
    </dgm:pt>
    <dgm:pt modelId="{25DD1446-ADDE-494A-815A-4D182D890B94}" type="sibTrans" cxnId="{21FFEE23-E05B-4BA5-A658-3D15079A73D6}">
      <dgm:prSet/>
      <dgm:spPr/>
      <dgm:t>
        <a:bodyPr/>
        <a:lstStyle/>
        <a:p>
          <a:endParaRPr lang="en-US"/>
        </a:p>
      </dgm:t>
    </dgm:pt>
    <dgm:pt modelId="{0E538745-79FE-4992-9F9C-AE5D7A36CA06}">
      <dgm:prSet/>
      <dgm:spPr/>
      <dgm:t>
        <a:bodyPr/>
        <a:lstStyle/>
        <a:p>
          <a:r>
            <a:rPr lang="en-US" altLang="en-US" dirty="0"/>
            <a:t>No additional risk or exposure beyond set premium</a:t>
          </a:r>
        </a:p>
      </dgm:t>
    </dgm:pt>
    <dgm:pt modelId="{05A76186-0B2E-4CEC-BC70-EBD3B14CC89B}" type="parTrans" cxnId="{B2CB5FB6-0E65-4B23-B1AA-4495C551AB0C}">
      <dgm:prSet/>
      <dgm:spPr/>
      <dgm:t>
        <a:bodyPr/>
        <a:lstStyle/>
        <a:p>
          <a:endParaRPr lang="en-US"/>
        </a:p>
      </dgm:t>
    </dgm:pt>
    <dgm:pt modelId="{8EF6FCFE-FE1C-4F05-9B2D-CDCF54120A7F}" type="sibTrans" cxnId="{B2CB5FB6-0E65-4B23-B1AA-4495C551AB0C}">
      <dgm:prSet/>
      <dgm:spPr/>
      <dgm:t>
        <a:bodyPr/>
        <a:lstStyle/>
        <a:p>
          <a:endParaRPr lang="en-US"/>
        </a:p>
      </dgm:t>
    </dgm:pt>
    <dgm:pt modelId="{F3EEC2ED-4D2B-4E02-A6FF-BE78B4E13C17}">
      <dgm:prSet phldrT="[Text]" custT="1"/>
      <dgm:spPr/>
      <dgm:t>
        <a:bodyPr/>
        <a:lstStyle/>
        <a:p>
          <a:r>
            <a:rPr lang="en-US" sz="1400" dirty="0"/>
            <a:t>Low administrative burden</a:t>
          </a:r>
        </a:p>
      </dgm:t>
    </dgm:pt>
    <dgm:pt modelId="{75D5E14B-8279-4F49-A240-E4C5338CD292}" type="parTrans" cxnId="{BEE28DB7-4A0C-496D-A17F-9B84F667E92D}">
      <dgm:prSet/>
      <dgm:spPr/>
      <dgm:t>
        <a:bodyPr/>
        <a:lstStyle/>
        <a:p>
          <a:endParaRPr lang="en-US"/>
        </a:p>
      </dgm:t>
    </dgm:pt>
    <dgm:pt modelId="{D4714DB0-6631-4702-9EC8-105A270B3547}" type="sibTrans" cxnId="{BEE28DB7-4A0C-496D-A17F-9B84F667E92D}">
      <dgm:prSet/>
      <dgm:spPr/>
      <dgm:t>
        <a:bodyPr/>
        <a:lstStyle/>
        <a:p>
          <a:endParaRPr lang="en-US"/>
        </a:p>
      </dgm:t>
    </dgm:pt>
    <dgm:pt modelId="{08C9EC77-B188-4986-AF2F-847DFE260ADF}">
      <dgm:prSet/>
      <dgm:spPr/>
      <dgm:t>
        <a:bodyPr/>
        <a:lstStyle/>
        <a:p>
          <a:r>
            <a:rPr lang="en-US" altLang="en-US" dirty="0"/>
            <a:t>Community Rating</a:t>
          </a:r>
        </a:p>
      </dgm:t>
    </dgm:pt>
    <dgm:pt modelId="{E174E50A-90AD-4A33-91A0-EE8859A07D7E}" type="parTrans" cxnId="{E4411B0C-8DBB-443A-83B4-8FA8C823B77B}">
      <dgm:prSet/>
      <dgm:spPr/>
      <dgm:t>
        <a:bodyPr/>
        <a:lstStyle/>
        <a:p>
          <a:endParaRPr lang="en-US"/>
        </a:p>
      </dgm:t>
    </dgm:pt>
    <dgm:pt modelId="{0F0F8BE3-5AE7-45E1-8576-4C09F05D3EA9}" type="sibTrans" cxnId="{E4411B0C-8DBB-443A-83B4-8FA8C823B77B}">
      <dgm:prSet/>
      <dgm:spPr/>
      <dgm:t>
        <a:bodyPr/>
        <a:lstStyle/>
        <a:p>
          <a:endParaRPr lang="en-US"/>
        </a:p>
      </dgm:t>
    </dgm:pt>
    <dgm:pt modelId="{42FFB7C1-30E5-4BDF-AF7D-728675DB0FAC}">
      <dgm:prSet/>
      <dgm:spPr/>
      <dgm:t>
        <a:bodyPr/>
        <a:lstStyle/>
        <a:p>
          <a:r>
            <a:rPr lang="en-US" altLang="en-US" dirty="0"/>
            <a:t>Less administrative burden than a partially self-funded</a:t>
          </a:r>
        </a:p>
      </dgm:t>
    </dgm:pt>
    <dgm:pt modelId="{43863B30-D5E9-43C7-B007-82DA2DDBFBA5}" type="parTrans" cxnId="{74FD7962-D6DA-45E5-8F8F-158F4C8376F7}">
      <dgm:prSet/>
      <dgm:spPr/>
      <dgm:t>
        <a:bodyPr/>
        <a:lstStyle/>
        <a:p>
          <a:endParaRPr lang="en-US"/>
        </a:p>
      </dgm:t>
    </dgm:pt>
    <dgm:pt modelId="{6306D3B7-74A7-4E75-B1A2-FC4A94CFE1CA}" type="sibTrans" cxnId="{74FD7962-D6DA-45E5-8F8F-158F4C8376F7}">
      <dgm:prSet/>
      <dgm:spPr/>
      <dgm:t>
        <a:bodyPr/>
        <a:lstStyle/>
        <a:p>
          <a:endParaRPr lang="en-US"/>
        </a:p>
      </dgm:t>
    </dgm:pt>
    <dgm:pt modelId="{7109C0BB-41B3-450F-BAB1-F0D9F125B804}" type="pres">
      <dgm:prSet presAssocID="{BBB7FAC4-7D13-4BB0-9EC6-55EE4D6ADBC4}" presName="Name0" presStyleCnt="0">
        <dgm:presLayoutVars>
          <dgm:dir/>
          <dgm:animLvl val="lvl"/>
          <dgm:resizeHandles val="exact"/>
        </dgm:presLayoutVars>
      </dgm:prSet>
      <dgm:spPr/>
    </dgm:pt>
    <dgm:pt modelId="{38C1F7E2-7929-4AC2-96E4-D4D13374B4E8}" type="pres">
      <dgm:prSet presAssocID="{DCE95D94-B43C-4086-9CC0-A775E694E8A9}" presName="linNode" presStyleCnt="0"/>
      <dgm:spPr/>
    </dgm:pt>
    <dgm:pt modelId="{AE47AE90-0D7C-4976-A2F1-BA623A025E27}" type="pres">
      <dgm:prSet presAssocID="{DCE95D94-B43C-4086-9CC0-A775E694E8A9}" presName="parentText" presStyleLbl="node1" presStyleIdx="0" presStyleCnt="3">
        <dgm:presLayoutVars>
          <dgm:chMax val="1"/>
          <dgm:bulletEnabled val="1"/>
        </dgm:presLayoutVars>
      </dgm:prSet>
      <dgm:spPr/>
    </dgm:pt>
    <dgm:pt modelId="{393142EF-EE0A-4420-9DEC-D282A6BF8A58}" type="pres">
      <dgm:prSet presAssocID="{DCE95D94-B43C-4086-9CC0-A775E694E8A9}" presName="descendantText" presStyleLbl="alignAccFollowNode1" presStyleIdx="0" presStyleCnt="2">
        <dgm:presLayoutVars>
          <dgm:bulletEnabled val="1"/>
        </dgm:presLayoutVars>
      </dgm:prSet>
      <dgm:spPr/>
    </dgm:pt>
    <dgm:pt modelId="{48F68E01-3292-42EC-A975-9BEC69DA02E0}" type="pres">
      <dgm:prSet presAssocID="{177B9490-CBB4-4498-A474-612F49FB06EE}" presName="sp" presStyleCnt="0"/>
      <dgm:spPr/>
    </dgm:pt>
    <dgm:pt modelId="{5380D58A-E3F5-4E17-B554-CD207F609BD8}" type="pres">
      <dgm:prSet presAssocID="{EDD28F53-8C0E-4AB2-8023-25679A15A6BE}" presName="linNode" presStyleCnt="0"/>
      <dgm:spPr/>
    </dgm:pt>
    <dgm:pt modelId="{B38A829F-5C00-42E9-9292-93E0071FB3BA}" type="pres">
      <dgm:prSet presAssocID="{EDD28F53-8C0E-4AB2-8023-25679A15A6BE}" presName="parentText" presStyleLbl="node1" presStyleIdx="1" presStyleCnt="3">
        <dgm:presLayoutVars>
          <dgm:chMax val="1"/>
          <dgm:bulletEnabled val="1"/>
        </dgm:presLayoutVars>
      </dgm:prSet>
      <dgm:spPr/>
    </dgm:pt>
    <dgm:pt modelId="{B3426925-DF62-4108-9E34-637301A21913}" type="pres">
      <dgm:prSet presAssocID="{EDD28F53-8C0E-4AB2-8023-25679A15A6BE}" presName="descendantText" presStyleLbl="alignAccFollowNode1" presStyleIdx="1" presStyleCnt="2">
        <dgm:presLayoutVars>
          <dgm:bulletEnabled val="1"/>
        </dgm:presLayoutVars>
      </dgm:prSet>
      <dgm:spPr/>
    </dgm:pt>
    <dgm:pt modelId="{27A51F20-E4D5-4A7B-B8C8-9DEF84D5B744}" type="pres">
      <dgm:prSet presAssocID="{F7492E4C-C196-4D0B-B79E-92989C69BDCC}" presName="sp" presStyleCnt="0"/>
      <dgm:spPr/>
    </dgm:pt>
    <dgm:pt modelId="{9E8AA29F-EDC0-4C7F-B2AB-570ECD93B4A6}" type="pres">
      <dgm:prSet presAssocID="{DCAC6955-A7D2-46EA-813C-8A51DC308844}" presName="linNode" presStyleCnt="0"/>
      <dgm:spPr/>
    </dgm:pt>
    <dgm:pt modelId="{18498963-D02D-489A-AC0F-4521EA56F6FD}" type="pres">
      <dgm:prSet presAssocID="{DCAC6955-A7D2-46EA-813C-8A51DC308844}" presName="parentText" presStyleLbl="node1" presStyleIdx="2" presStyleCnt="3">
        <dgm:presLayoutVars>
          <dgm:chMax val="1"/>
          <dgm:bulletEnabled val="1"/>
        </dgm:presLayoutVars>
      </dgm:prSet>
      <dgm:spPr/>
    </dgm:pt>
  </dgm:ptLst>
  <dgm:cxnLst>
    <dgm:cxn modelId="{E4411B0C-8DBB-443A-83B4-8FA8C823B77B}" srcId="{82B74E34-378C-4019-8291-BB13A82965EF}" destId="{08C9EC77-B188-4986-AF2F-847DFE260ADF}" srcOrd="1" destOrd="0" parTransId="{E174E50A-90AD-4A33-91A0-EE8859A07D7E}" sibTransId="{0F0F8BE3-5AE7-45E1-8576-4C09F05D3EA9}"/>
    <dgm:cxn modelId="{7A741911-F407-4A09-9D1A-6842CEA89E9B}" type="presOf" srcId="{EDD28F53-8C0E-4AB2-8023-25679A15A6BE}" destId="{B38A829F-5C00-42E9-9292-93E0071FB3BA}" srcOrd="0" destOrd="0" presId="urn:microsoft.com/office/officeart/2005/8/layout/vList5"/>
    <dgm:cxn modelId="{65880F14-DF7F-42C5-B7E4-8A907392AB43}" srcId="{BBB7FAC4-7D13-4BB0-9EC6-55EE4D6ADBC4}" destId="{EDD28F53-8C0E-4AB2-8023-25679A15A6BE}" srcOrd="1" destOrd="0" parTransId="{EF6F2087-8DA2-4B0A-A8CB-7C9E495CE8A4}" sibTransId="{F7492E4C-C196-4D0B-B79E-92989C69BDCC}"/>
    <dgm:cxn modelId="{21FFEE23-E05B-4BA5-A658-3D15079A73D6}" srcId="{EDD28F53-8C0E-4AB2-8023-25679A15A6BE}" destId="{4A455F59-F59A-457D-8434-7C4A1540704B}" srcOrd="1" destOrd="0" parTransId="{5E5646FF-D68C-4A38-B78C-C84B09484A55}" sibTransId="{25DD1446-ADDE-494A-815A-4D182D890B94}"/>
    <dgm:cxn modelId="{2D24573A-2B79-4B24-95AD-1CE15F7FD72C}" type="presOf" srcId="{BBB7FAC4-7D13-4BB0-9EC6-55EE4D6ADBC4}" destId="{7109C0BB-41B3-450F-BAB1-F0D9F125B804}" srcOrd="0" destOrd="0" presId="urn:microsoft.com/office/officeart/2005/8/layout/vList5"/>
    <dgm:cxn modelId="{74FD7962-D6DA-45E5-8F8F-158F4C8376F7}" srcId="{EDD28F53-8C0E-4AB2-8023-25679A15A6BE}" destId="{42FFB7C1-30E5-4BDF-AF7D-728675DB0FAC}" srcOrd="3" destOrd="0" parTransId="{43863B30-D5E9-43C7-B007-82DA2DDBFBA5}" sibTransId="{6306D3B7-74A7-4E75-B1A2-FC4A94CFE1CA}"/>
    <dgm:cxn modelId="{22D0E148-8D2C-449F-9935-F423649D5E12}" type="presOf" srcId="{15873F65-73A8-4556-BAEA-DCCF77E1DA81}" destId="{393142EF-EE0A-4420-9DEC-D282A6BF8A58}" srcOrd="0" destOrd="1" presId="urn:microsoft.com/office/officeart/2005/8/layout/vList5"/>
    <dgm:cxn modelId="{E2D19349-CA3E-489C-AC49-8AA1BD60C398}" type="presOf" srcId="{F3EEC2ED-4D2B-4E02-A6FF-BE78B4E13C17}" destId="{393142EF-EE0A-4420-9DEC-D282A6BF8A58}" srcOrd="0" destOrd="2" presId="urn:microsoft.com/office/officeart/2005/8/layout/vList5"/>
    <dgm:cxn modelId="{98278D58-C05D-4AEC-B69C-6E9EB8732C0A}" srcId="{DCE95D94-B43C-4086-9CC0-A775E694E8A9}" destId="{0F20F4CF-5B34-4279-9FD8-C0436E5B35F2}" srcOrd="0" destOrd="0" parTransId="{28574780-3AA5-4C1A-B8DA-11557C2A2071}" sibTransId="{DDC9352E-D34D-4A3C-B91C-143B84D7B195}"/>
    <dgm:cxn modelId="{A18E3A79-6979-44C4-B808-A25813003343}" srcId="{BBB7FAC4-7D13-4BB0-9EC6-55EE4D6ADBC4}" destId="{DCE95D94-B43C-4086-9CC0-A775E694E8A9}" srcOrd="0" destOrd="0" parTransId="{72864D76-6E26-47FA-8176-A8575C473EB9}" sibTransId="{177B9490-CBB4-4498-A474-612F49FB06EE}"/>
    <dgm:cxn modelId="{DF44C98D-1B68-475D-89FF-B13E95ED23D7}" type="presOf" srcId="{DCAC6955-A7D2-46EA-813C-8A51DC308844}" destId="{18498963-D02D-489A-AC0F-4521EA56F6FD}" srcOrd="0" destOrd="0" presId="urn:microsoft.com/office/officeart/2005/8/layout/vList5"/>
    <dgm:cxn modelId="{52EA9B93-B017-4D78-A0E8-9323035DC83D}" srcId="{DCE95D94-B43C-4086-9CC0-A775E694E8A9}" destId="{15873F65-73A8-4556-BAEA-DCCF77E1DA81}" srcOrd="1" destOrd="0" parTransId="{DD67355E-7DE9-486A-BBF9-C1086FB85B38}" sibTransId="{5E8B7CC4-518B-4937-9128-611E4DB4A8FB}"/>
    <dgm:cxn modelId="{DFFBB19E-DB4F-4093-BD8A-E1B33EEE7749}" srcId="{BBB7FAC4-7D13-4BB0-9EC6-55EE4D6ADBC4}" destId="{DCAC6955-A7D2-46EA-813C-8A51DC308844}" srcOrd="2" destOrd="0" parTransId="{A9A30000-B37E-47A2-8B41-3A7C3217DBEB}" sibTransId="{D5313914-48D8-413B-BEAA-3DA8E041B7E4}"/>
    <dgm:cxn modelId="{26F40A9F-4BAC-4898-BDDB-6CA22BD7BE3D}" type="presOf" srcId="{42FFB7C1-30E5-4BDF-AF7D-728675DB0FAC}" destId="{B3426925-DF62-4108-9E34-637301A21913}" srcOrd="0" destOrd="5" presId="urn:microsoft.com/office/officeart/2005/8/layout/vList5"/>
    <dgm:cxn modelId="{B2CB5FB6-0E65-4B23-B1AA-4495C551AB0C}" srcId="{EDD28F53-8C0E-4AB2-8023-25679A15A6BE}" destId="{0E538745-79FE-4992-9F9C-AE5D7A36CA06}" srcOrd="2" destOrd="0" parTransId="{05A76186-0B2E-4CEC-BC70-EBD3B14CC89B}" sibTransId="{8EF6FCFE-FE1C-4F05-9B2D-CDCF54120A7F}"/>
    <dgm:cxn modelId="{BEE28DB7-4A0C-496D-A17F-9B84F667E92D}" srcId="{DCE95D94-B43C-4086-9CC0-A775E694E8A9}" destId="{F3EEC2ED-4D2B-4E02-A6FF-BE78B4E13C17}" srcOrd="2" destOrd="0" parTransId="{75D5E14B-8279-4F49-A240-E4C5338CD292}" sibTransId="{D4714DB0-6631-4702-9EC8-105A270B3547}"/>
    <dgm:cxn modelId="{FC1632BA-640F-44E5-B768-EFDA7B58EE50}" type="presOf" srcId="{DCE95D94-B43C-4086-9CC0-A775E694E8A9}" destId="{AE47AE90-0D7C-4976-A2F1-BA623A025E27}" srcOrd="0" destOrd="0" presId="urn:microsoft.com/office/officeart/2005/8/layout/vList5"/>
    <dgm:cxn modelId="{68E51ACC-083E-4393-ACE5-63DA5AEFBFB5}" srcId="{EDD28F53-8C0E-4AB2-8023-25679A15A6BE}" destId="{82B74E34-378C-4019-8291-BB13A82965EF}" srcOrd="0" destOrd="0" parTransId="{44E228F3-4C70-421D-B168-2A95C86FF508}" sibTransId="{7DDF3203-FF26-43F9-8210-DCC53281B72D}"/>
    <dgm:cxn modelId="{EB90D6D4-33B0-42E2-B77E-F87EE6096DB5}" type="presOf" srcId="{591B6B93-1FED-41FF-86D4-0A93C0AADC99}" destId="{B3426925-DF62-4108-9E34-637301A21913}" srcOrd="0" destOrd="1" presId="urn:microsoft.com/office/officeart/2005/8/layout/vList5"/>
    <dgm:cxn modelId="{16D13DD5-F615-4F04-BCF8-BA8586831C36}" type="presOf" srcId="{0E538745-79FE-4992-9F9C-AE5D7A36CA06}" destId="{B3426925-DF62-4108-9E34-637301A21913}" srcOrd="0" destOrd="4" presId="urn:microsoft.com/office/officeart/2005/8/layout/vList5"/>
    <dgm:cxn modelId="{B14863D8-F869-4D36-9BB5-1FB109EC8F80}" type="presOf" srcId="{82B74E34-378C-4019-8291-BB13A82965EF}" destId="{B3426925-DF62-4108-9E34-637301A21913}" srcOrd="0" destOrd="0" presId="urn:microsoft.com/office/officeart/2005/8/layout/vList5"/>
    <dgm:cxn modelId="{77458BDB-69FB-405A-B910-166535C21F15}" type="presOf" srcId="{08C9EC77-B188-4986-AF2F-847DFE260ADF}" destId="{B3426925-DF62-4108-9E34-637301A21913}" srcOrd="0" destOrd="2" presId="urn:microsoft.com/office/officeart/2005/8/layout/vList5"/>
    <dgm:cxn modelId="{E637D4F2-DF65-4767-8C81-DAED4F85F621}" type="presOf" srcId="{0F20F4CF-5B34-4279-9FD8-C0436E5B35F2}" destId="{393142EF-EE0A-4420-9DEC-D282A6BF8A58}" srcOrd="0" destOrd="0" presId="urn:microsoft.com/office/officeart/2005/8/layout/vList5"/>
    <dgm:cxn modelId="{E0EA59F7-B459-45A7-AF1E-3BA2CEABF149}" type="presOf" srcId="{4A455F59-F59A-457D-8434-7C4A1540704B}" destId="{B3426925-DF62-4108-9E34-637301A21913}" srcOrd="0" destOrd="3" presId="urn:microsoft.com/office/officeart/2005/8/layout/vList5"/>
    <dgm:cxn modelId="{BE0435FF-D08A-4B52-9814-FED000A0440C}" srcId="{82B74E34-378C-4019-8291-BB13A82965EF}" destId="{591B6B93-1FED-41FF-86D4-0A93C0AADC99}" srcOrd="0" destOrd="0" parTransId="{E0E5CDB0-6D40-4A93-A1BE-04B3734998A9}" sibTransId="{7EB4E7D5-A6A6-4A68-ABFB-A63711EF124E}"/>
    <dgm:cxn modelId="{81497E4C-8F1F-4E69-A394-49F5B4BE31DB}" type="presParOf" srcId="{7109C0BB-41B3-450F-BAB1-F0D9F125B804}" destId="{38C1F7E2-7929-4AC2-96E4-D4D13374B4E8}" srcOrd="0" destOrd="0" presId="urn:microsoft.com/office/officeart/2005/8/layout/vList5"/>
    <dgm:cxn modelId="{A1B410DF-281B-4A45-B045-68A798BAB0D1}" type="presParOf" srcId="{38C1F7E2-7929-4AC2-96E4-D4D13374B4E8}" destId="{AE47AE90-0D7C-4976-A2F1-BA623A025E27}" srcOrd="0" destOrd="0" presId="urn:microsoft.com/office/officeart/2005/8/layout/vList5"/>
    <dgm:cxn modelId="{873A4325-F590-4777-8B57-E2D1449963F3}" type="presParOf" srcId="{38C1F7E2-7929-4AC2-96E4-D4D13374B4E8}" destId="{393142EF-EE0A-4420-9DEC-D282A6BF8A58}" srcOrd="1" destOrd="0" presId="urn:microsoft.com/office/officeart/2005/8/layout/vList5"/>
    <dgm:cxn modelId="{08FDBEFD-B85A-45A2-BF66-77AA57D9B290}" type="presParOf" srcId="{7109C0BB-41B3-450F-BAB1-F0D9F125B804}" destId="{48F68E01-3292-42EC-A975-9BEC69DA02E0}" srcOrd="1" destOrd="0" presId="urn:microsoft.com/office/officeart/2005/8/layout/vList5"/>
    <dgm:cxn modelId="{4E8CEE57-DA73-4581-9B86-A9A9B7D81D8E}" type="presParOf" srcId="{7109C0BB-41B3-450F-BAB1-F0D9F125B804}" destId="{5380D58A-E3F5-4E17-B554-CD207F609BD8}" srcOrd="2" destOrd="0" presId="urn:microsoft.com/office/officeart/2005/8/layout/vList5"/>
    <dgm:cxn modelId="{4855ECCE-8257-4E6C-AAAE-C5A0E9694558}" type="presParOf" srcId="{5380D58A-E3F5-4E17-B554-CD207F609BD8}" destId="{B38A829F-5C00-42E9-9292-93E0071FB3BA}" srcOrd="0" destOrd="0" presId="urn:microsoft.com/office/officeart/2005/8/layout/vList5"/>
    <dgm:cxn modelId="{707B5F2D-69B1-4ECB-A406-A018BB9F4382}" type="presParOf" srcId="{5380D58A-E3F5-4E17-B554-CD207F609BD8}" destId="{B3426925-DF62-4108-9E34-637301A21913}" srcOrd="1" destOrd="0" presId="urn:microsoft.com/office/officeart/2005/8/layout/vList5"/>
    <dgm:cxn modelId="{AF1B1CAD-6650-47BD-B5A9-271A37ACDF13}" type="presParOf" srcId="{7109C0BB-41B3-450F-BAB1-F0D9F125B804}" destId="{27A51F20-E4D5-4A7B-B8C8-9DEF84D5B744}" srcOrd="3" destOrd="0" presId="urn:microsoft.com/office/officeart/2005/8/layout/vList5"/>
    <dgm:cxn modelId="{ABDE9DB4-7A1C-41BC-8B3C-F95FC7042A89}" type="presParOf" srcId="{7109C0BB-41B3-450F-BAB1-F0D9F125B804}" destId="{9E8AA29F-EDC0-4C7F-B2AB-570ECD93B4A6}" srcOrd="4" destOrd="0" presId="urn:microsoft.com/office/officeart/2005/8/layout/vList5"/>
    <dgm:cxn modelId="{FC83BACC-0B85-4E61-8519-DB75A11B40CA}" type="presParOf" srcId="{9E8AA29F-EDC0-4C7F-B2AB-570ECD93B4A6}" destId="{18498963-D02D-489A-AC0F-4521EA56F6F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55EB9-3D7F-486E-BFBA-274B65336A1A}">
      <dsp:nvSpPr>
        <dsp:cNvPr id="0" name=""/>
        <dsp:cNvSpPr/>
      </dsp:nvSpPr>
      <dsp:spPr>
        <a:xfrm>
          <a:off x="1285398" y="54391"/>
          <a:ext cx="2610802" cy="261080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kern="1200" dirty="0"/>
            <a:t>Funding Arrangement</a:t>
          </a:r>
        </a:p>
      </dsp:txBody>
      <dsp:txXfrm>
        <a:off x="1633505" y="511282"/>
        <a:ext cx="1914588" cy="1174861"/>
      </dsp:txXfrm>
    </dsp:sp>
    <dsp:sp modelId="{A752450D-8878-4802-99DE-A0304855A87C}">
      <dsp:nvSpPr>
        <dsp:cNvPr id="0" name=""/>
        <dsp:cNvSpPr/>
      </dsp:nvSpPr>
      <dsp:spPr>
        <a:xfrm>
          <a:off x="2227463" y="1686143"/>
          <a:ext cx="2610802" cy="261080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kern="1200" dirty="0"/>
            <a:t>Wellness</a:t>
          </a:r>
        </a:p>
      </dsp:txBody>
      <dsp:txXfrm>
        <a:off x="3025933" y="2360600"/>
        <a:ext cx="1566481" cy="1435941"/>
      </dsp:txXfrm>
    </dsp:sp>
    <dsp:sp modelId="{518C1263-23C9-4FE6-AD84-D65106FCDA4D}">
      <dsp:nvSpPr>
        <dsp:cNvPr id="0" name=""/>
        <dsp:cNvSpPr/>
      </dsp:nvSpPr>
      <dsp:spPr>
        <a:xfrm>
          <a:off x="343333" y="1686143"/>
          <a:ext cx="2610802" cy="261080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kern="1200" dirty="0"/>
            <a:t>Strategic Plan Design</a:t>
          </a:r>
        </a:p>
      </dsp:txBody>
      <dsp:txXfrm>
        <a:off x="589184" y="2360600"/>
        <a:ext cx="1566481" cy="14359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3142EF-EE0A-4420-9DEC-D282A6BF8A58}">
      <dsp:nvSpPr>
        <dsp:cNvPr id="0" name=""/>
        <dsp:cNvSpPr/>
      </dsp:nvSpPr>
      <dsp:spPr>
        <a:xfrm rot="5400000">
          <a:off x="4821852" y="-1784441"/>
          <a:ext cx="1237654" cy="5120640"/>
        </a:xfrm>
        <a:prstGeom prst="round2Same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Predictable, set monthly premiums</a:t>
          </a:r>
        </a:p>
        <a:p>
          <a:pPr marL="114300" lvl="1" indent="-114300" algn="l" defTabSz="622300">
            <a:lnSpc>
              <a:spcPct val="90000"/>
            </a:lnSpc>
            <a:spcBef>
              <a:spcPct val="0"/>
            </a:spcBef>
            <a:spcAft>
              <a:spcPct val="15000"/>
            </a:spcAft>
            <a:buChar char="•"/>
          </a:pPr>
          <a:r>
            <a:rPr lang="en-US" sz="1400" kern="1200" dirty="0"/>
            <a:t>Not a long-term contract</a:t>
          </a:r>
        </a:p>
        <a:p>
          <a:pPr marL="114300" lvl="1" indent="-114300" algn="l" defTabSz="622300">
            <a:lnSpc>
              <a:spcPct val="90000"/>
            </a:lnSpc>
            <a:spcBef>
              <a:spcPct val="0"/>
            </a:spcBef>
            <a:spcAft>
              <a:spcPct val="15000"/>
            </a:spcAft>
            <a:buChar char="•"/>
          </a:pPr>
          <a:r>
            <a:rPr lang="en-US" sz="1400" kern="1200" dirty="0"/>
            <a:t>Low administrative burden</a:t>
          </a:r>
        </a:p>
      </dsp:txBody>
      <dsp:txXfrm rot="-5400000">
        <a:off x="2880360" y="217468"/>
        <a:ext cx="5060223" cy="1116820"/>
      </dsp:txXfrm>
    </dsp:sp>
    <dsp:sp modelId="{AE47AE90-0D7C-4976-A2F1-BA623A025E27}">
      <dsp:nvSpPr>
        <dsp:cNvPr id="0" name=""/>
        <dsp:cNvSpPr/>
      </dsp:nvSpPr>
      <dsp:spPr>
        <a:xfrm>
          <a:off x="0" y="2344"/>
          <a:ext cx="2880360" cy="1547068"/>
        </a:xfrm>
        <a:prstGeom prst="round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kern="1200" dirty="0"/>
            <a:t>Fully-Insured</a:t>
          </a:r>
        </a:p>
      </dsp:txBody>
      <dsp:txXfrm>
        <a:off x="75522" y="77866"/>
        <a:ext cx="2729316" cy="1396024"/>
      </dsp:txXfrm>
    </dsp:sp>
    <dsp:sp modelId="{B3426925-DF62-4108-9E34-637301A21913}">
      <dsp:nvSpPr>
        <dsp:cNvPr id="0" name=""/>
        <dsp:cNvSpPr/>
      </dsp:nvSpPr>
      <dsp:spPr>
        <a:xfrm rot="5400000">
          <a:off x="4821852" y="-160020"/>
          <a:ext cx="1237654" cy="5120640"/>
        </a:xfrm>
        <a:prstGeom prst="round2Same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altLang="en-US" sz="1100" kern="1200" dirty="0"/>
            <a:t>Elimination of some ACA requirements:</a:t>
          </a:r>
          <a:endParaRPr lang="en-US" sz="1100" kern="1200" dirty="0"/>
        </a:p>
        <a:p>
          <a:pPr marL="114300" lvl="2" indent="-57150" algn="l" defTabSz="488950">
            <a:lnSpc>
              <a:spcPct val="90000"/>
            </a:lnSpc>
            <a:spcBef>
              <a:spcPct val="0"/>
            </a:spcBef>
            <a:spcAft>
              <a:spcPct val="15000"/>
            </a:spcAft>
            <a:buChar char="•"/>
          </a:pPr>
          <a:r>
            <a:rPr lang="en-US" altLang="en-US" sz="1100" kern="1200" dirty="0"/>
            <a:t>ACA Insurer Fee (3%)</a:t>
          </a:r>
        </a:p>
        <a:p>
          <a:pPr marL="114300" lvl="2" indent="-57150" algn="l" defTabSz="488950">
            <a:lnSpc>
              <a:spcPct val="90000"/>
            </a:lnSpc>
            <a:spcBef>
              <a:spcPct val="0"/>
            </a:spcBef>
            <a:spcAft>
              <a:spcPct val="15000"/>
            </a:spcAft>
            <a:buChar char="•"/>
          </a:pPr>
          <a:r>
            <a:rPr lang="en-US" altLang="en-US" sz="1100" kern="1200" dirty="0"/>
            <a:t>Community Rating</a:t>
          </a:r>
        </a:p>
        <a:p>
          <a:pPr marL="57150" lvl="1" indent="-57150" algn="l" defTabSz="488950">
            <a:lnSpc>
              <a:spcPct val="90000"/>
            </a:lnSpc>
            <a:spcBef>
              <a:spcPct val="0"/>
            </a:spcBef>
            <a:spcAft>
              <a:spcPct val="15000"/>
            </a:spcAft>
            <a:buChar char="•"/>
          </a:pPr>
          <a:r>
            <a:rPr lang="en-US" altLang="en-US" sz="1100" kern="1200" dirty="0"/>
            <a:t>Profit share potential</a:t>
          </a:r>
        </a:p>
        <a:p>
          <a:pPr marL="57150" lvl="1" indent="-57150" algn="l" defTabSz="488950">
            <a:lnSpc>
              <a:spcPct val="90000"/>
            </a:lnSpc>
            <a:spcBef>
              <a:spcPct val="0"/>
            </a:spcBef>
            <a:spcAft>
              <a:spcPct val="15000"/>
            </a:spcAft>
            <a:buChar char="•"/>
          </a:pPr>
          <a:r>
            <a:rPr lang="en-US" altLang="en-US" sz="1100" kern="1200" dirty="0"/>
            <a:t>No additional risk or exposure beyond set premium</a:t>
          </a:r>
        </a:p>
        <a:p>
          <a:pPr marL="57150" lvl="1" indent="-57150" algn="l" defTabSz="488950">
            <a:lnSpc>
              <a:spcPct val="90000"/>
            </a:lnSpc>
            <a:spcBef>
              <a:spcPct val="0"/>
            </a:spcBef>
            <a:spcAft>
              <a:spcPct val="15000"/>
            </a:spcAft>
            <a:buChar char="•"/>
          </a:pPr>
          <a:r>
            <a:rPr lang="en-US" altLang="en-US" sz="1100" kern="1200" dirty="0"/>
            <a:t>Less administrative burden than a partially self-funded</a:t>
          </a:r>
        </a:p>
      </dsp:txBody>
      <dsp:txXfrm rot="-5400000">
        <a:off x="2880360" y="1841889"/>
        <a:ext cx="5060223" cy="1116820"/>
      </dsp:txXfrm>
    </dsp:sp>
    <dsp:sp modelId="{B38A829F-5C00-42E9-9292-93E0071FB3BA}">
      <dsp:nvSpPr>
        <dsp:cNvPr id="0" name=""/>
        <dsp:cNvSpPr/>
      </dsp:nvSpPr>
      <dsp:spPr>
        <a:xfrm>
          <a:off x="0" y="1626765"/>
          <a:ext cx="2880360" cy="1547068"/>
        </a:xfrm>
        <a:prstGeom prst="round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kern="1200" dirty="0"/>
            <a:t>Level-Funded</a:t>
          </a:r>
        </a:p>
      </dsp:txBody>
      <dsp:txXfrm>
        <a:off x="75522" y="1702287"/>
        <a:ext cx="2729316" cy="1396024"/>
      </dsp:txXfrm>
    </dsp:sp>
    <dsp:sp modelId="{18498963-D02D-489A-AC0F-4521EA56F6FD}">
      <dsp:nvSpPr>
        <dsp:cNvPr id="0" name=""/>
        <dsp:cNvSpPr/>
      </dsp:nvSpPr>
      <dsp:spPr>
        <a:xfrm>
          <a:off x="0" y="3251187"/>
          <a:ext cx="2880360" cy="1547068"/>
        </a:xfrm>
        <a:prstGeom prst="round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kern="1200" dirty="0"/>
            <a:t>Partially Self-Funded</a:t>
          </a:r>
        </a:p>
      </dsp:txBody>
      <dsp:txXfrm>
        <a:off x="75522" y="3326709"/>
        <a:ext cx="2729316" cy="139602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A21470-2123-4A0C-AFD6-9B9C845B569B}" type="datetimeFigureOut">
              <a:rPr lang="en-US" smtClean="0"/>
              <a:t>10/14/2021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C847E0-198F-48E6-AF32-0D95A6B40948}" type="slidenum">
              <a:rPr lang="en-US" smtClean="0"/>
              <a:t>‹#›</a:t>
            </a:fld>
            <a:endParaRPr lang="en-US"/>
          </a:p>
        </p:txBody>
      </p:sp>
    </p:spTree>
    <p:extLst>
      <p:ext uri="{BB962C8B-B14F-4D97-AF65-F5344CB8AC3E}">
        <p14:creationId xmlns:p14="http://schemas.microsoft.com/office/powerpoint/2010/main" val="1426132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8BBEC8-6123-44F6-8316-6A83CE902323}" type="slidenum">
              <a:rPr lang="en-US" smtClean="0"/>
              <a:pPr/>
              <a:t>16</a:t>
            </a:fld>
            <a:endParaRPr lang="en-US" dirty="0"/>
          </a:p>
        </p:txBody>
      </p:sp>
    </p:spTree>
    <p:extLst>
      <p:ext uri="{BB962C8B-B14F-4D97-AF65-F5344CB8AC3E}">
        <p14:creationId xmlns:p14="http://schemas.microsoft.com/office/powerpoint/2010/main" val="1562432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8328-5A36-43C2-BDCE-24D5D6C6B8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58F218-A826-4170-AFFF-2D202C8B05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1D1B8C-95FF-489D-B165-4F9DC3FAD822}"/>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5" name="Footer Placeholder 4">
            <a:extLst>
              <a:ext uri="{FF2B5EF4-FFF2-40B4-BE49-F238E27FC236}">
                <a16:creationId xmlns:a16="http://schemas.microsoft.com/office/drawing/2014/main" id="{337CB96E-EEA7-41AE-89B5-6CEEA1075C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21EB06-A930-4256-8D7B-FA2724E7A758}"/>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460377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D8098-6CFD-494E-BB07-B24AA15FEE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C964D8-2F8E-456A-921E-D04EE91EDE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860EA9-958C-4488-9824-72241CA3BD05}"/>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5" name="Footer Placeholder 4">
            <a:extLst>
              <a:ext uri="{FF2B5EF4-FFF2-40B4-BE49-F238E27FC236}">
                <a16:creationId xmlns:a16="http://schemas.microsoft.com/office/drawing/2014/main" id="{45E3B67A-30D7-496F-9141-C7CD9927B5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86BD09-DA44-443C-A2C2-09263C6A0C72}"/>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2179059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CDDC0B-71B5-446B-A5E9-CD3505DB05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DB39BD-868A-4930-A481-6B49CACEAF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152ABF-2146-4F80-A82B-5CF05F5FF248}"/>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5" name="Footer Placeholder 4">
            <a:extLst>
              <a:ext uri="{FF2B5EF4-FFF2-40B4-BE49-F238E27FC236}">
                <a16:creationId xmlns:a16="http://schemas.microsoft.com/office/drawing/2014/main" id="{B989A482-B4A1-4822-8390-6476020D84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5402E2-E804-4A38-BF79-348A3F0FE5A5}"/>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38160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A35BA-D56B-43B7-9E6B-05DB6B9B57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C36862-712A-45AD-B9BE-FDC9CE6C8D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F32E14-CA61-4B0C-8FB1-AD6D3BE406C3}"/>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5" name="Footer Placeholder 4">
            <a:extLst>
              <a:ext uri="{FF2B5EF4-FFF2-40B4-BE49-F238E27FC236}">
                <a16:creationId xmlns:a16="http://schemas.microsoft.com/office/drawing/2014/main" id="{DAE096FF-E6EB-4B04-AA89-63F3976D7A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10EC2B-2D45-4732-8BAC-6E167465CEEF}"/>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2818382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7BF3A-60A4-4FEC-BAE6-452E7FC331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21B434-F98B-4E1E-9238-32019CC665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0A9F7A-208A-44EA-916D-D98DC539625B}"/>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5" name="Footer Placeholder 4">
            <a:extLst>
              <a:ext uri="{FF2B5EF4-FFF2-40B4-BE49-F238E27FC236}">
                <a16:creationId xmlns:a16="http://schemas.microsoft.com/office/drawing/2014/main" id="{B7FF698C-25D5-42E5-A652-D8C1ECCA5F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A849F1-4FC3-4378-B0B2-716AD7AD6591}"/>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12006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E8BC8-56C3-47EC-92F0-BB896FDBD5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E90F3C-3A50-4845-BA60-9050FFF750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7DFE06-EAB9-40BE-A2FD-1A41DC7D33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4650FF-E00E-4D3D-89FD-EFE7672E6233}"/>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6" name="Footer Placeholder 5">
            <a:extLst>
              <a:ext uri="{FF2B5EF4-FFF2-40B4-BE49-F238E27FC236}">
                <a16:creationId xmlns:a16="http://schemas.microsoft.com/office/drawing/2014/main" id="{91C939CC-ED08-4F7E-B3D2-ECC5CDB1C8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33D981-FA85-4844-B718-851F0A8DBB50}"/>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179305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2B9A9-FA40-49E7-BD6B-41BED3111E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E973D0-0D74-4F55-A766-3D86922859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37E8E1-C7CF-4AE5-92A0-4C63873413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EF9952-D2B0-43E7-BB50-AB12D1303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6CEC7-E358-41D1-85E6-C6EF79A00D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7965AB-A40D-45C3-898B-A452F386294D}"/>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8" name="Footer Placeholder 7">
            <a:extLst>
              <a:ext uri="{FF2B5EF4-FFF2-40B4-BE49-F238E27FC236}">
                <a16:creationId xmlns:a16="http://schemas.microsoft.com/office/drawing/2014/main" id="{B07E2A21-791E-41A4-BBD2-E778127A2E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04A357-9FB2-46DC-BEA4-124BB50B3E7E}"/>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3957307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166F2-F74F-44FB-8F12-9D54C9B829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B80443-3A3E-439F-8F91-58D57FCDE2C6}"/>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4" name="Footer Placeholder 3">
            <a:extLst>
              <a:ext uri="{FF2B5EF4-FFF2-40B4-BE49-F238E27FC236}">
                <a16:creationId xmlns:a16="http://schemas.microsoft.com/office/drawing/2014/main" id="{883480B0-9243-4803-80FC-2793FEA6D8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70163E-2A90-42A0-AA52-D8F4B693E528}"/>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301280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AB2AAE-C8EC-4BD9-84A6-F11DDF4DCF0E}"/>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3" name="Footer Placeholder 2">
            <a:extLst>
              <a:ext uri="{FF2B5EF4-FFF2-40B4-BE49-F238E27FC236}">
                <a16:creationId xmlns:a16="http://schemas.microsoft.com/office/drawing/2014/main" id="{8DCB52E3-3B22-472F-8D1C-021F6EAF86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90461E-3635-4938-B94E-689F84BE1B73}"/>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418967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43AD8-45FD-48E1-B872-1B427CD50C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573B02-F3FB-4D01-9853-38853E8D84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97528D-C034-408A-BF43-66DD540184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A3CED4-A063-4D90-9533-56FAEC91BB2F}"/>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6" name="Footer Placeholder 5">
            <a:extLst>
              <a:ext uri="{FF2B5EF4-FFF2-40B4-BE49-F238E27FC236}">
                <a16:creationId xmlns:a16="http://schemas.microsoft.com/office/drawing/2014/main" id="{AFC48C34-52EE-45BB-963B-F70A2008E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2A19CA-A081-474F-A5CD-E9E8441A2D84}"/>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3111549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56A7-4588-42A5-AAD0-62FF397E4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F11415-0786-4DD2-BBFF-3139900898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062132-909F-41F2-9FC2-E85D331BED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E0B89D-D5A9-4B1D-AD3C-64FD4D0C30CA}"/>
              </a:ext>
            </a:extLst>
          </p:cNvPr>
          <p:cNvSpPr>
            <a:spLocks noGrp="1"/>
          </p:cNvSpPr>
          <p:nvPr>
            <p:ph type="dt" sz="half" idx="10"/>
          </p:nvPr>
        </p:nvSpPr>
        <p:spPr/>
        <p:txBody>
          <a:bodyPr/>
          <a:lstStyle/>
          <a:p>
            <a:fld id="{4E2B0ED1-0BEF-4070-A0E8-A9277C461F92}" type="datetimeFigureOut">
              <a:rPr lang="en-US" smtClean="0"/>
              <a:t>10/14/2021</a:t>
            </a:fld>
            <a:endParaRPr lang="en-US"/>
          </a:p>
        </p:txBody>
      </p:sp>
      <p:sp>
        <p:nvSpPr>
          <p:cNvPr id="6" name="Footer Placeholder 5">
            <a:extLst>
              <a:ext uri="{FF2B5EF4-FFF2-40B4-BE49-F238E27FC236}">
                <a16:creationId xmlns:a16="http://schemas.microsoft.com/office/drawing/2014/main" id="{9B6DC058-EF47-4D1D-B108-F83963B7C0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327F1C-9C2A-4C5C-85EB-3A0C40B770AE}"/>
              </a:ext>
            </a:extLst>
          </p:cNvPr>
          <p:cNvSpPr>
            <a:spLocks noGrp="1"/>
          </p:cNvSpPr>
          <p:nvPr>
            <p:ph type="sldNum" sz="quarter" idx="12"/>
          </p:nvPr>
        </p:nvSpPr>
        <p:spPr/>
        <p:txBody>
          <a:bodyPr/>
          <a:lstStyle/>
          <a:p>
            <a:fld id="{C988742A-EDC7-4BFC-8362-1ECCF5BEE5E1}" type="slidenum">
              <a:rPr lang="en-US" smtClean="0"/>
              <a:t>‹#›</a:t>
            </a:fld>
            <a:endParaRPr lang="en-US"/>
          </a:p>
        </p:txBody>
      </p:sp>
    </p:spTree>
    <p:extLst>
      <p:ext uri="{BB962C8B-B14F-4D97-AF65-F5344CB8AC3E}">
        <p14:creationId xmlns:p14="http://schemas.microsoft.com/office/powerpoint/2010/main" val="1095248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924771-E6B9-45EB-AD33-4F2C71A54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6CFBC7-6A84-4103-B547-ED087616C2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C6F763-6869-4D19-AA13-8887CD45FD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B0ED1-0BEF-4070-A0E8-A9277C461F92}" type="datetimeFigureOut">
              <a:rPr lang="en-US" smtClean="0"/>
              <a:t>10/14/2021</a:t>
            </a:fld>
            <a:endParaRPr lang="en-US"/>
          </a:p>
        </p:txBody>
      </p:sp>
      <p:sp>
        <p:nvSpPr>
          <p:cNvPr id="5" name="Footer Placeholder 4">
            <a:extLst>
              <a:ext uri="{FF2B5EF4-FFF2-40B4-BE49-F238E27FC236}">
                <a16:creationId xmlns:a16="http://schemas.microsoft.com/office/drawing/2014/main" id="{12D2EB60-11F7-4B86-BADB-1A3BB8B6A8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B5141F-9BB7-481B-800E-9740CECCD8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88742A-EDC7-4BFC-8362-1ECCF5BEE5E1}" type="slidenum">
              <a:rPr lang="en-US" smtClean="0"/>
              <a:t>‹#›</a:t>
            </a:fld>
            <a:endParaRPr lang="en-US"/>
          </a:p>
        </p:txBody>
      </p:sp>
    </p:spTree>
    <p:extLst>
      <p:ext uri="{BB962C8B-B14F-4D97-AF65-F5344CB8AC3E}">
        <p14:creationId xmlns:p14="http://schemas.microsoft.com/office/powerpoint/2010/main" val="1050521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864D3-F923-477C-A647-7CD4CC9A3F48}"/>
              </a:ext>
            </a:extLst>
          </p:cNvPr>
          <p:cNvSpPr>
            <a:spLocks noGrp="1"/>
          </p:cNvSpPr>
          <p:nvPr>
            <p:ph type="title"/>
          </p:nvPr>
        </p:nvSpPr>
        <p:spPr/>
        <p:txBody>
          <a:bodyPr/>
          <a:lstStyle/>
          <a:p>
            <a:r>
              <a:rPr lang="en-US" dirty="0"/>
              <a:t>Today’s Presenters</a:t>
            </a:r>
          </a:p>
        </p:txBody>
      </p:sp>
      <p:pic>
        <p:nvPicPr>
          <p:cNvPr id="6" name="Picture 5">
            <a:extLst>
              <a:ext uri="{FF2B5EF4-FFF2-40B4-BE49-F238E27FC236}">
                <a16:creationId xmlns:a16="http://schemas.microsoft.com/office/drawing/2014/main" id="{8CDCFA40-27E0-4FBE-AF1B-77A6B8F862B5}"/>
              </a:ext>
            </a:extLst>
          </p:cNvPr>
          <p:cNvPicPr>
            <a:picLocks noChangeAspect="1"/>
          </p:cNvPicPr>
          <p:nvPr/>
        </p:nvPicPr>
        <p:blipFill>
          <a:blip r:embed="rId2"/>
          <a:stretch>
            <a:fillRect/>
          </a:stretch>
        </p:blipFill>
        <p:spPr>
          <a:xfrm>
            <a:off x="1109358" y="3768851"/>
            <a:ext cx="2658086" cy="2414225"/>
          </a:xfrm>
          <a:prstGeom prst="rect">
            <a:avLst/>
          </a:prstGeom>
        </p:spPr>
      </p:pic>
      <p:pic>
        <p:nvPicPr>
          <p:cNvPr id="7" name="Picture 6">
            <a:extLst>
              <a:ext uri="{FF2B5EF4-FFF2-40B4-BE49-F238E27FC236}">
                <a16:creationId xmlns:a16="http://schemas.microsoft.com/office/drawing/2014/main" id="{AB377367-43F6-4FC6-8C98-FB1083874A6B}"/>
              </a:ext>
            </a:extLst>
          </p:cNvPr>
          <p:cNvPicPr>
            <a:picLocks noChangeAspect="1"/>
          </p:cNvPicPr>
          <p:nvPr/>
        </p:nvPicPr>
        <p:blipFill>
          <a:blip r:embed="rId2"/>
          <a:stretch>
            <a:fillRect/>
          </a:stretch>
        </p:blipFill>
        <p:spPr>
          <a:xfrm>
            <a:off x="1621191" y="3428999"/>
            <a:ext cx="2658086" cy="2414225"/>
          </a:xfrm>
          <a:prstGeom prst="rect">
            <a:avLst/>
          </a:prstGeom>
        </p:spPr>
      </p:pic>
      <p:pic>
        <p:nvPicPr>
          <p:cNvPr id="11" name="Picture 10">
            <a:extLst>
              <a:ext uri="{FF2B5EF4-FFF2-40B4-BE49-F238E27FC236}">
                <a16:creationId xmlns:a16="http://schemas.microsoft.com/office/drawing/2014/main" id="{D4E3ECF3-0369-4611-9CD2-7B37959400B3}"/>
              </a:ext>
            </a:extLst>
          </p:cNvPr>
          <p:cNvPicPr>
            <a:picLocks noChangeAspect="1"/>
          </p:cNvPicPr>
          <p:nvPr/>
        </p:nvPicPr>
        <p:blipFill>
          <a:blip r:embed="rId3"/>
          <a:stretch>
            <a:fillRect/>
          </a:stretch>
        </p:blipFill>
        <p:spPr>
          <a:xfrm>
            <a:off x="7957351" y="1713083"/>
            <a:ext cx="3022017" cy="2733082"/>
          </a:xfrm>
          <a:prstGeom prst="rect">
            <a:avLst/>
          </a:prstGeom>
          <a:solidFill>
            <a:schemeClr val="accent6">
              <a:lumMod val="20000"/>
              <a:lumOff val="80000"/>
            </a:schemeClr>
          </a:solidFill>
        </p:spPr>
      </p:pic>
      <p:sp>
        <p:nvSpPr>
          <p:cNvPr id="17" name="TextBox 16">
            <a:extLst>
              <a:ext uri="{FF2B5EF4-FFF2-40B4-BE49-F238E27FC236}">
                <a16:creationId xmlns:a16="http://schemas.microsoft.com/office/drawing/2014/main" id="{2531BAE1-82F3-44A1-B69C-60952FC49A8A}"/>
              </a:ext>
            </a:extLst>
          </p:cNvPr>
          <p:cNvSpPr txBox="1"/>
          <p:nvPr/>
        </p:nvSpPr>
        <p:spPr>
          <a:xfrm>
            <a:off x="7957351" y="1892979"/>
            <a:ext cx="3022017" cy="461665"/>
          </a:xfrm>
          <a:prstGeom prst="rect">
            <a:avLst/>
          </a:prstGeom>
          <a:noFill/>
        </p:spPr>
        <p:txBody>
          <a:bodyPr wrap="square" rtlCol="0">
            <a:spAutoFit/>
          </a:bodyPr>
          <a:lstStyle/>
          <a:p>
            <a:pPr algn="ctr"/>
            <a:r>
              <a:rPr lang="en-US" sz="2400" dirty="0" err="1"/>
              <a:t>LaShon</a:t>
            </a:r>
            <a:r>
              <a:rPr lang="en-US" sz="2400" dirty="0"/>
              <a:t> Butler</a:t>
            </a:r>
          </a:p>
        </p:txBody>
      </p:sp>
      <p:sp>
        <p:nvSpPr>
          <p:cNvPr id="19" name="TextBox 18">
            <a:extLst>
              <a:ext uri="{FF2B5EF4-FFF2-40B4-BE49-F238E27FC236}">
                <a16:creationId xmlns:a16="http://schemas.microsoft.com/office/drawing/2014/main" id="{EAF2F118-3CF6-443F-8989-A80E19E2D97D}"/>
              </a:ext>
            </a:extLst>
          </p:cNvPr>
          <p:cNvSpPr txBox="1"/>
          <p:nvPr/>
        </p:nvSpPr>
        <p:spPr>
          <a:xfrm>
            <a:off x="7945750" y="2450897"/>
            <a:ext cx="3022017" cy="2185214"/>
          </a:xfrm>
          <a:prstGeom prst="rect">
            <a:avLst/>
          </a:prstGeom>
          <a:noFill/>
        </p:spPr>
        <p:txBody>
          <a:bodyPr wrap="square">
            <a:spAutoFit/>
          </a:bodyPr>
          <a:lstStyle/>
          <a:p>
            <a:pPr marL="285750" marR="0" indent="-285750">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rPr>
              <a:t>Producer at Peachtree Benefit Group  </a:t>
            </a:r>
          </a:p>
          <a:p>
            <a:pPr marL="285750" marR="0" indent="-285750">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rPr>
              <a:t>More than 9 years </a:t>
            </a:r>
            <a:r>
              <a:rPr lang="en-US" sz="1700" dirty="0" err="1">
                <a:effectLst/>
                <a:latin typeface="Calibri" panose="020F0502020204030204" pitchFamily="34" charset="0"/>
                <a:ea typeface="Calibri" panose="020F0502020204030204" pitchFamily="34" charset="0"/>
              </a:rPr>
              <a:t>withthe</a:t>
            </a:r>
            <a:r>
              <a:rPr lang="en-US" sz="1700" dirty="0">
                <a:effectLst/>
                <a:latin typeface="Calibri" panose="020F0502020204030204" pitchFamily="34" charset="0"/>
                <a:ea typeface="Calibri" panose="020F0502020204030204" pitchFamily="34" charset="0"/>
              </a:rPr>
              <a:t> Peachtree Benefit Group team</a:t>
            </a:r>
          </a:p>
          <a:p>
            <a:pPr marL="285750" marR="0" indent="-285750">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rPr>
              <a:t>20+ years in the credit union industry</a:t>
            </a:r>
          </a:p>
          <a:p>
            <a:pPr marL="285750" indent="-285750">
              <a:buFont typeface="Arial" panose="020B0604020202020204" pitchFamily="34" charset="0"/>
              <a:buChar char="•"/>
            </a:pPr>
            <a:endParaRPr lang="en-US" sz="1700" dirty="0"/>
          </a:p>
        </p:txBody>
      </p:sp>
      <p:pic>
        <p:nvPicPr>
          <p:cNvPr id="10" name="Picture 9">
            <a:extLst>
              <a:ext uri="{FF2B5EF4-FFF2-40B4-BE49-F238E27FC236}">
                <a16:creationId xmlns:a16="http://schemas.microsoft.com/office/drawing/2014/main" id="{B4E1521A-4888-43DD-858F-7D4299B02445}"/>
              </a:ext>
            </a:extLst>
          </p:cNvPr>
          <p:cNvPicPr>
            <a:picLocks noChangeAspect="1"/>
          </p:cNvPicPr>
          <p:nvPr/>
        </p:nvPicPr>
        <p:blipFill>
          <a:blip r:embed="rId3"/>
          <a:stretch>
            <a:fillRect/>
          </a:stretch>
        </p:blipFill>
        <p:spPr>
          <a:xfrm>
            <a:off x="4378205" y="1703973"/>
            <a:ext cx="3022017" cy="2742192"/>
          </a:xfrm>
          <a:prstGeom prst="rect">
            <a:avLst/>
          </a:prstGeom>
          <a:solidFill>
            <a:schemeClr val="accent1">
              <a:lumMod val="40000"/>
              <a:lumOff val="60000"/>
            </a:schemeClr>
          </a:solidFill>
        </p:spPr>
      </p:pic>
      <p:sp>
        <p:nvSpPr>
          <p:cNvPr id="15" name="TextBox 14">
            <a:extLst>
              <a:ext uri="{FF2B5EF4-FFF2-40B4-BE49-F238E27FC236}">
                <a16:creationId xmlns:a16="http://schemas.microsoft.com/office/drawing/2014/main" id="{5378A348-95BC-4AE7-8798-094E001F1125}"/>
              </a:ext>
            </a:extLst>
          </p:cNvPr>
          <p:cNvSpPr txBox="1"/>
          <p:nvPr/>
        </p:nvSpPr>
        <p:spPr>
          <a:xfrm>
            <a:off x="4411232" y="1892979"/>
            <a:ext cx="2988989" cy="456045"/>
          </a:xfrm>
          <a:prstGeom prst="rect">
            <a:avLst/>
          </a:prstGeom>
          <a:noFill/>
        </p:spPr>
        <p:txBody>
          <a:bodyPr wrap="square" rtlCol="0">
            <a:spAutoFit/>
          </a:bodyPr>
          <a:lstStyle/>
          <a:p>
            <a:pPr algn="ctr"/>
            <a:r>
              <a:rPr lang="en-US" sz="2400" dirty="0"/>
              <a:t>Rebecca Richie, CSFS®</a:t>
            </a:r>
          </a:p>
        </p:txBody>
      </p:sp>
      <p:sp>
        <p:nvSpPr>
          <p:cNvPr id="20" name="TextBox 19">
            <a:extLst>
              <a:ext uri="{FF2B5EF4-FFF2-40B4-BE49-F238E27FC236}">
                <a16:creationId xmlns:a16="http://schemas.microsoft.com/office/drawing/2014/main" id="{95003BC3-9B52-4AA1-985A-F750ADFD1F12}"/>
              </a:ext>
            </a:extLst>
          </p:cNvPr>
          <p:cNvSpPr txBox="1"/>
          <p:nvPr/>
        </p:nvSpPr>
        <p:spPr>
          <a:xfrm>
            <a:off x="4366605" y="2549716"/>
            <a:ext cx="3022016" cy="2308324"/>
          </a:xfrm>
          <a:prstGeom prst="rect">
            <a:avLst/>
          </a:prstGeom>
          <a:noFill/>
        </p:spPr>
        <p:txBody>
          <a:bodyPr wrap="square">
            <a:spAutoFit/>
          </a:bodyPr>
          <a:lstStyle/>
          <a:p>
            <a:pPr marL="285750" indent="-285750">
              <a:buFont typeface="Arial" panose="020B0604020202020204" pitchFamily="34" charset="0"/>
              <a:buChar char="•"/>
            </a:pPr>
            <a:r>
              <a:rPr lang="en-US" sz="1800" dirty="0"/>
              <a:t>President of Peachtree Benefit Group</a:t>
            </a:r>
          </a:p>
          <a:p>
            <a:pPr marL="285750" indent="-285750">
              <a:buFont typeface="Arial" panose="020B0604020202020204" pitchFamily="34" charset="0"/>
              <a:buChar char="•"/>
            </a:pPr>
            <a:r>
              <a:rPr lang="en-US" dirty="0"/>
              <a:t>Nearly 9 years as part of the Peachtree Benefit Group Team</a:t>
            </a:r>
            <a:endParaRPr lang="en-US" sz="1800" dirty="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a:p>
        </p:txBody>
      </p:sp>
      <p:sp>
        <p:nvSpPr>
          <p:cNvPr id="9" name="Rectangle 8">
            <a:extLst>
              <a:ext uri="{FF2B5EF4-FFF2-40B4-BE49-F238E27FC236}">
                <a16:creationId xmlns:a16="http://schemas.microsoft.com/office/drawing/2014/main" id="{32D016F3-B533-46EF-99E5-C3A8D7A60C38}"/>
              </a:ext>
            </a:extLst>
          </p:cNvPr>
          <p:cNvSpPr/>
          <p:nvPr/>
        </p:nvSpPr>
        <p:spPr>
          <a:xfrm>
            <a:off x="704676" y="1722194"/>
            <a:ext cx="3005871" cy="272397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254B05A4-EF89-4940-B8B9-56DBB8E5647F}"/>
              </a:ext>
            </a:extLst>
          </p:cNvPr>
          <p:cNvSpPr txBox="1"/>
          <p:nvPr/>
        </p:nvSpPr>
        <p:spPr>
          <a:xfrm>
            <a:off x="704676" y="1892979"/>
            <a:ext cx="3005871" cy="456045"/>
          </a:xfrm>
          <a:prstGeom prst="rect">
            <a:avLst/>
          </a:prstGeom>
          <a:noFill/>
        </p:spPr>
        <p:txBody>
          <a:bodyPr wrap="square" rtlCol="0">
            <a:spAutoFit/>
          </a:bodyPr>
          <a:lstStyle/>
          <a:p>
            <a:pPr algn="ctr"/>
            <a:r>
              <a:rPr lang="en-US" sz="2400" dirty="0"/>
              <a:t>Archie Lowe, CLU®</a:t>
            </a:r>
          </a:p>
        </p:txBody>
      </p:sp>
      <p:sp>
        <p:nvSpPr>
          <p:cNvPr id="21" name="TextBox 20">
            <a:extLst>
              <a:ext uri="{FF2B5EF4-FFF2-40B4-BE49-F238E27FC236}">
                <a16:creationId xmlns:a16="http://schemas.microsoft.com/office/drawing/2014/main" id="{BB846156-C20E-4DDC-B1B0-28F9F5737A32}"/>
              </a:ext>
            </a:extLst>
          </p:cNvPr>
          <p:cNvSpPr txBox="1"/>
          <p:nvPr/>
        </p:nvSpPr>
        <p:spPr>
          <a:xfrm>
            <a:off x="647779" y="2549716"/>
            <a:ext cx="3005871" cy="1477328"/>
          </a:xfrm>
          <a:prstGeom prst="rect">
            <a:avLst/>
          </a:prstGeom>
          <a:noFill/>
        </p:spPr>
        <p:txBody>
          <a:bodyPr wrap="square">
            <a:spAutoFit/>
          </a:bodyPr>
          <a:lstStyle/>
          <a:p>
            <a:pPr marL="285750" indent="-285750">
              <a:buFont typeface="Arial" panose="020B0604020202020204" pitchFamily="34" charset="0"/>
              <a:buChar char="•"/>
            </a:pPr>
            <a:r>
              <a:rPr lang="en-US" sz="1800" dirty="0"/>
              <a:t>CEO </a:t>
            </a:r>
            <a:r>
              <a:rPr lang="en-US" dirty="0"/>
              <a:t>of Peachtree Benefit Group</a:t>
            </a:r>
          </a:p>
          <a:p>
            <a:pPr marL="285750" indent="-285750">
              <a:buFont typeface="Arial" panose="020B0604020202020204" pitchFamily="34" charset="0"/>
              <a:buChar char="•"/>
            </a:pPr>
            <a:r>
              <a:rPr lang="en-US" dirty="0"/>
              <a:t>Founded Peachtree Benefit Group more than 30 years ago</a:t>
            </a:r>
          </a:p>
        </p:txBody>
      </p:sp>
      <p:pic>
        <p:nvPicPr>
          <p:cNvPr id="24" name="Picture 23">
            <a:extLst>
              <a:ext uri="{FF2B5EF4-FFF2-40B4-BE49-F238E27FC236}">
                <a16:creationId xmlns:a16="http://schemas.microsoft.com/office/drawing/2014/main" id="{489651AB-AAC9-478C-AB9D-D1328210884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7779" y="5325448"/>
            <a:ext cx="3276600" cy="809625"/>
          </a:xfrm>
          <a:prstGeom prst="rect">
            <a:avLst/>
          </a:prstGeom>
          <a:noFill/>
          <a:ln>
            <a:noFill/>
          </a:ln>
        </p:spPr>
      </p:pic>
      <p:sp>
        <p:nvSpPr>
          <p:cNvPr id="25" name="TextBox 24">
            <a:extLst>
              <a:ext uri="{FF2B5EF4-FFF2-40B4-BE49-F238E27FC236}">
                <a16:creationId xmlns:a16="http://schemas.microsoft.com/office/drawing/2014/main" id="{9171FF5D-A545-402B-9ADE-18D51A00599C}"/>
              </a:ext>
            </a:extLst>
          </p:cNvPr>
          <p:cNvSpPr txBox="1"/>
          <p:nvPr/>
        </p:nvSpPr>
        <p:spPr>
          <a:xfrm>
            <a:off x="4476206" y="4709086"/>
            <a:ext cx="6503161" cy="1477328"/>
          </a:xfrm>
          <a:prstGeom prst="rect">
            <a:avLst/>
          </a:prstGeom>
          <a:noFill/>
        </p:spPr>
        <p:txBody>
          <a:bodyPr wrap="square">
            <a:spAutoFit/>
          </a:bodyPr>
          <a:lstStyle/>
          <a:p>
            <a:pPr algn="ctr"/>
            <a:r>
              <a:rPr lang="en-US" sz="1800" dirty="0">
                <a:effectLst/>
                <a:latin typeface="Calibri" panose="020F0502020204030204" pitchFamily="34" charset="0"/>
                <a:ea typeface="Times New Roman" panose="02020603050405020304" pitchFamily="18" charset="0"/>
              </a:rPr>
              <a:t>Over the last 30 years, Peachtree Benefit Group has grown to service more than 100 corporate clients located throughout the United States. We consult and service our clients in all areas of their employee benefits plans. Peachtree Benefit Group became an Acrisure Agency Partner in June of 2017.</a:t>
            </a:r>
            <a:endParaRPr lang="en-US" dirty="0"/>
          </a:p>
        </p:txBody>
      </p:sp>
    </p:spTree>
    <p:extLst>
      <p:ext uri="{BB962C8B-B14F-4D97-AF65-F5344CB8AC3E}">
        <p14:creationId xmlns:p14="http://schemas.microsoft.com/office/powerpoint/2010/main" val="836805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a:extLst>
              <a:ext uri="{FF2B5EF4-FFF2-40B4-BE49-F238E27FC236}">
                <a16:creationId xmlns:a16="http://schemas.microsoft.com/office/drawing/2014/main" id="{B45F2803-E97F-4F3A-941C-C8E2B04257F5}"/>
              </a:ext>
            </a:extLst>
          </p:cNvPr>
          <p:cNvSpPr txBox="1">
            <a:spLocks/>
          </p:cNvSpPr>
          <p:nvPr/>
        </p:nvSpPr>
        <p:spPr bwMode="auto">
          <a:xfrm>
            <a:off x="2049463" y="127000"/>
            <a:ext cx="8153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400" dirty="0"/>
              <a:t>Medical/Rx Funding</a:t>
            </a:r>
          </a:p>
        </p:txBody>
      </p:sp>
      <p:sp>
        <p:nvSpPr>
          <p:cNvPr id="13316" name="TextBox 17">
            <a:extLst>
              <a:ext uri="{FF2B5EF4-FFF2-40B4-BE49-F238E27FC236}">
                <a16:creationId xmlns:a16="http://schemas.microsoft.com/office/drawing/2014/main" id="{E4511CDF-210C-47AF-AF34-36A345A9778F}"/>
              </a:ext>
            </a:extLst>
          </p:cNvPr>
          <p:cNvSpPr txBox="1">
            <a:spLocks noChangeArrowheads="1"/>
          </p:cNvSpPr>
          <p:nvPr/>
        </p:nvSpPr>
        <p:spPr bwMode="auto">
          <a:xfrm>
            <a:off x="956345" y="827089"/>
            <a:ext cx="10338296"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chemeClr val="accent5"/>
                </a:solidFill>
              </a:rPr>
              <a:t>    Fully Insured		           Level-Funded		      	                Partially Self-Funded</a:t>
            </a:r>
          </a:p>
        </p:txBody>
      </p:sp>
      <p:grpSp>
        <p:nvGrpSpPr>
          <p:cNvPr id="13317" name="Group 7">
            <a:extLst>
              <a:ext uri="{FF2B5EF4-FFF2-40B4-BE49-F238E27FC236}">
                <a16:creationId xmlns:a16="http://schemas.microsoft.com/office/drawing/2014/main" id="{BFCEAC3F-175B-4758-91A5-13FC62318C7D}"/>
              </a:ext>
            </a:extLst>
          </p:cNvPr>
          <p:cNvGrpSpPr>
            <a:grpSpLocks/>
          </p:cNvGrpSpPr>
          <p:nvPr/>
        </p:nvGrpSpPr>
        <p:grpSpPr bwMode="auto">
          <a:xfrm>
            <a:off x="6997278" y="1165846"/>
            <a:ext cx="4789488" cy="4695825"/>
            <a:chOff x="3911508" y="429337"/>
            <a:chExt cx="5080092" cy="5151252"/>
          </a:xfrm>
        </p:grpSpPr>
        <p:sp>
          <p:nvSpPr>
            <p:cNvPr id="32" name="Rounded Rectangle 31">
              <a:extLst>
                <a:ext uri="{FF2B5EF4-FFF2-40B4-BE49-F238E27FC236}">
                  <a16:creationId xmlns:a16="http://schemas.microsoft.com/office/drawing/2014/main" id="{282244CE-35E0-467E-8691-524880F1E672}"/>
                </a:ext>
              </a:extLst>
            </p:cNvPr>
            <p:cNvSpPr/>
            <p:nvPr/>
          </p:nvSpPr>
          <p:spPr bwMode="auto">
            <a:xfrm>
              <a:off x="7511520" y="2668860"/>
              <a:ext cx="1480080" cy="767986"/>
            </a:xfrm>
            <a:prstGeom prst="roundRect">
              <a:avLst>
                <a:gd name="adj" fmla="val 10000"/>
              </a:avLst>
            </a:prstGeom>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sp>
        <p:grpSp>
          <p:nvGrpSpPr>
            <p:cNvPr id="13319" name="Group 6">
              <a:extLst>
                <a:ext uri="{FF2B5EF4-FFF2-40B4-BE49-F238E27FC236}">
                  <a16:creationId xmlns:a16="http://schemas.microsoft.com/office/drawing/2014/main" id="{2E64BA30-DEE4-4795-A853-F5AAA2E476D4}"/>
                </a:ext>
              </a:extLst>
            </p:cNvPr>
            <p:cNvGrpSpPr>
              <a:grpSpLocks/>
            </p:cNvGrpSpPr>
            <p:nvPr/>
          </p:nvGrpSpPr>
          <p:grpSpPr bwMode="auto">
            <a:xfrm>
              <a:off x="3911508" y="429337"/>
              <a:ext cx="5080092" cy="5151252"/>
              <a:chOff x="3911508" y="429337"/>
              <a:chExt cx="5080092" cy="5151252"/>
            </a:xfrm>
          </p:grpSpPr>
          <p:sp>
            <p:nvSpPr>
              <p:cNvPr id="31" name="Right Arrow 30">
                <a:extLst>
                  <a:ext uri="{FF2B5EF4-FFF2-40B4-BE49-F238E27FC236}">
                    <a16:creationId xmlns:a16="http://schemas.microsoft.com/office/drawing/2014/main" id="{D2C9D2C6-A788-4B2E-B237-99889D526E29}"/>
                  </a:ext>
                </a:extLst>
              </p:cNvPr>
              <p:cNvSpPr/>
              <p:nvPr/>
            </p:nvSpPr>
            <p:spPr bwMode="auto">
              <a:xfrm rot="5400000">
                <a:off x="7854688" y="2227320"/>
                <a:ext cx="376156" cy="402434"/>
              </a:xfrm>
              <a:prstGeom prst="rightArrow">
                <a:avLst>
                  <a:gd name="adj1" fmla="val 60000"/>
                  <a:gd name="adj2" fmla="val 50000"/>
                </a:avLst>
              </a:prstGeom>
              <a:solidFill>
                <a:schemeClr val="bg2"/>
              </a:solidFill>
            </p:spPr>
            <p:style>
              <a:lnRef idx="0">
                <a:schemeClr val="accent3">
                  <a:shade val="90000"/>
                  <a:hueOff val="0"/>
                  <a:satOff val="0"/>
                  <a:lumOff val="0"/>
                  <a:alphaOff val="0"/>
                </a:schemeClr>
              </a:lnRef>
              <a:fillRef idx="1">
                <a:schemeClr val="accent3">
                  <a:shade val="90000"/>
                  <a:hueOff val="0"/>
                  <a:satOff val="0"/>
                  <a:lumOff val="0"/>
                  <a:alphaOff val="0"/>
                </a:schemeClr>
              </a:fillRef>
              <a:effectRef idx="0">
                <a:schemeClr val="accent3">
                  <a:shade val="90000"/>
                  <a:hueOff val="0"/>
                  <a:satOff val="0"/>
                  <a:lumOff val="0"/>
                  <a:alphaOff val="0"/>
                </a:schemeClr>
              </a:effectRef>
              <a:fontRef idx="minor">
                <a:schemeClr val="lt1"/>
              </a:fontRef>
            </p:style>
          </p:sp>
          <p:sp>
            <p:nvSpPr>
              <p:cNvPr id="38" name="Right Arrow 37">
                <a:extLst>
                  <a:ext uri="{FF2B5EF4-FFF2-40B4-BE49-F238E27FC236}">
                    <a16:creationId xmlns:a16="http://schemas.microsoft.com/office/drawing/2014/main" id="{0E77A617-2DBA-4727-AFEB-FAC4A7622EA7}"/>
                  </a:ext>
                </a:extLst>
              </p:cNvPr>
              <p:cNvSpPr/>
              <p:nvPr/>
            </p:nvSpPr>
            <p:spPr bwMode="auto">
              <a:xfrm rot="5400000">
                <a:off x="7299955" y="1271252"/>
                <a:ext cx="370931" cy="452949"/>
              </a:xfrm>
              <a:prstGeom prst="rightArrow">
                <a:avLst>
                  <a:gd name="adj1" fmla="val 60000"/>
                  <a:gd name="adj2" fmla="val 50000"/>
                </a:avLst>
              </a:prstGeom>
              <a:solidFill>
                <a:schemeClr val="bg2"/>
              </a:solidFill>
            </p:spPr>
            <p:style>
              <a:lnRef idx="0">
                <a:schemeClr val="accent3">
                  <a:shade val="90000"/>
                  <a:hueOff val="0"/>
                  <a:satOff val="0"/>
                  <a:lumOff val="0"/>
                  <a:alphaOff val="0"/>
                </a:schemeClr>
              </a:lnRef>
              <a:fillRef idx="1">
                <a:schemeClr val="accent3">
                  <a:shade val="90000"/>
                  <a:hueOff val="0"/>
                  <a:satOff val="0"/>
                  <a:lumOff val="0"/>
                  <a:alphaOff val="0"/>
                </a:schemeClr>
              </a:fillRef>
              <a:effectRef idx="0">
                <a:schemeClr val="accent3">
                  <a:shade val="90000"/>
                  <a:hueOff val="0"/>
                  <a:satOff val="0"/>
                  <a:lumOff val="0"/>
                  <a:alphaOff val="0"/>
                </a:schemeClr>
              </a:effectRef>
              <a:fontRef idx="minor">
                <a:schemeClr val="lt1"/>
              </a:fontRef>
            </p:style>
          </p:sp>
          <p:grpSp>
            <p:nvGrpSpPr>
              <p:cNvPr id="13322" name="Group 1">
                <a:extLst>
                  <a:ext uri="{FF2B5EF4-FFF2-40B4-BE49-F238E27FC236}">
                    <a16:creationId xmlns:a16="http://schemas.microsoft.com/office/drawing/2014/main" id="{14785617-BC58-4064-A2F8-BD2610BB5DD8}"/>
                  </a:ext>
                </a:extLst>
              </p:cNvPr>
              <p:cNvGrpSpPr>
                <a:grpSpLocks/>
              </p:cNvGrpSpPr>
              <p:nvPr/>
            </p:nvGrpSpPr>
            <p:grpSpPr bwMode="auto">
              <a:xfrm>
                <a:off x="6329987" y="1694469"/>
                <a:ext cx="2139572" cy="534194"/>
                <a:chOff x="6148503" y="1824754"/>
                <a:chExt cx="2139572" cy="534194"/>
              </a:xfrm>
            </p:grpSpPr>
            <p:sp>
              <p:nvSpPr>
                <p:cNvPr id="39" name="Rounded Rectangle 38">
                  <a:extLst>
                    <a:ext uri="{FF2B5EF4-FFF2-40B4-BE49-F238E27FC236}">
                      <a16:creationId xmlns:a16="http://schemas.microsoft.com/office/drawing/2014/main" id="{C92F6748-DCAC-4CBB-BF7E-2542C9A67ADA}"/>
                    </a:ext>
                  </a:extLst>
                </p:cNvPr>
                <p:cNvSpPr/>
                <p:nvPr/>
              </p:nvSpPr>
              <p:spPr bwMode="auto">
                <a:xfrm>
                  <a:off x="6147993" y="1823925"/>
                  <a:ext cx="2140138" cy="534631"/>
                </a:xfrm>
                <a:prstGeom prst="roundRect">
                  <a:avLst>
                    <a:gd name="adj" fmla="val 10000"/>
                  </a:avLst>
                </a:prstGeom>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sp>
            <p:sp>
              <p:nvSpPr>
                <p:cNvPr id="40" name="Rounded Rectangle 4">
                  <a:extLst>
                    <a:ext uri="{FF2B5EF4-FFF2-40B4-BE49-F238E27FC236}">
                      <a16:creationId xmlns:a16="http://schemas.microsoft.com/office/drawing/2014/main" id="{85B66679-5798-4C89-ABAF-85D4056E4DA9}"/>
                    </a:ext>
                  </a:extLst>
                </p:cNvPr>
                <p:cNvSpPr/>
                <p:nvPr/>
              </p:nvSpPr>
              <p:spPr bwMode="auto">
                <a:xfrm>
                  <a:off x="6147993" y="1888359"/>
                  <a:ext cx="2140138" cy="407503"/>
                </a:xfrm>
                <a:prstGeom prst="rect">
                  <a:avLst/>
                </a:prstGeom>
                <a:solidFill>
                  <a:schemeClr val="accent1">
                    <a:lumMod val="60000"/>
                    <a:lumOff val="40000"/>
                  </a:schemeClr>
                </a:solidFill>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sz="1400" dirty="0">
                      <a:solidFill>
                        <a:schemeClr val="tx1"/>
                      </a:solidFill>
                    </a:rPr>
                    <a:t>Variable Monthly Costs</a:t>
                  </a:r>
                </a:p>
                <a:p>
                  <a:pPr algn="ctr" defTabSz="1066800">
                    <a:lnSpc>
                      <a:spcPct val="90000"/>
                    </a:lnSpc>
                    <a:spcAft>
                      <a:spcPct val="35000"/>
                    </a:spcAft>
                    <a:defRPr/>
                  </a:pPr>
                  <a:r>
                    <a:rPr lang="en-US" sz="1200" i="1" dirty="0">
                      <a:solidFill>
                        <a:schemeClr val="tx1"/>
                      </a:solidFill>
                    </a:rPr>
                    <a:t>$66,136</a:t>
                  </a:r>
                </a:p>
              </p:txBody>
            </p:sp>
          </p:grpSp>
          <p:sp>
            <p:nvSpPr>
              <p:cNvPr id="59" name="Right Arrow 58">
                <a:extLst>
                  <a:ext uri="{FF2B5EF4-FFF2-40B4-BE49-F238E27FC236}">
                    <a16:creationId xmlns:a16="http://schemas.microsoft.com/office/drawing/2014/main" id="{D4D17452-989B-4FFB-9F51-A972BBC6A7D9}"/>
                  </a:ext>
                </a:extLst>
              </p:cNvPr>
              <p:cNvSpPr/>
              <p:nvPr/>
            </p:nvSpPr>
            <p:spPr bwMode="auto">
              <a:xfrm rot="5400000">
                <a:off x="6731578" y="2227322"/>
                <a:ext cx="376156" cy="402433"/>
              </a:xfrm>
              <a:prstGeom prst="rightArrow">
                <a:avLst>
                  <a:gd name="adj1" fmla="val 60000"/>
                  <a:gd name="adj2" fmla="val 50000"/>
                </a:avLst>
              </a:prstGeom>
              <a:solidFill>
                <a:schemeClr val="bg2"/>
              </a:solidFill>
            </p:spPr>
            <p:style>
              <a:lnRef idx="0">
                <a:schemeClr val="accent3">
                  <a:shade val="90000"/>
                  <a:hueOff val="0"/>
                  <a:satOff val="0"/>
                  <a:lumOff val="0"/>
                  <a:alphaOff val="0"/>
                </a:schemeClr>
              </a:lnRef>
              <a:fillRef idx="1">
                <a:schemeClr val="accent3">
                  <a:shade val="90000"/>
                  <a:hueOff val="0"/>
                  <a:satOff val="0"/>
                  <a:lumOff val="0"/>
                  <a:alphaOff val="0"/>
                </a:schemeClr>
              </a:fillRef>
              <a:effectRef idx="0">
                <a:schemeClr val="accent3">
                  <a:shade val="90000"/>
                  <a:hueOff val="0"/>
                  <a:satOff val="0"/>
                  <a:lumOff val="0"/>
                  <a:alphaOff val="0"/>
                </a:schemeClr>
              </a:effectRef>
              <a:fontRef idx="minor">
                <a:schemeClr val="lt1"/>
              </a:fontRef>
            </p:style>
          </p:sp>
          <p:grpSp>
            <p:nvGrpSpPr>
              <p:cNvPr id="13324" name="Group 5">
                <a:extLst>
                  <a:ext uri="{FF2B5EF4-FFF2-40B4-BE49-F238E27FC236}">
                    <a16:creationId xmlns:a16="http://schemas.microsoft.com/office/drawing/2014/main" id="{84ED2F4D-03E2-4613-A31E-859C4193B563}"/>
                  </a:ext>
                </a:extLst>
              </p:cNvPr>
              <p:cNvGrpSpPr>
                <a:grpSpLocks/>
              </p:cNvGrpSpPr>
              <p:nvPr/>
            </p:nvGrpSpPr>
            <p:grpSpPr bwMode="auto">
              <a:xfrm>
                <a:off x="3911508" y="429337"/>
                <a:ext cx="5080092" cy="5151252"/>
                <a:chOff x="3911508" y="429337"/>
                <a:chExt cx="5080092" cy="5151252"/>
              </a:xfrm>
            </p:grpSpPr>
            <p:grpSp>
              <p:nvGrpSpPr>
                <p:cNvPr id="13325" name="Group 2">
                  <a:extLst>
                    <a:ext uri="{FF2B5EF4-FFF2-40B4-BE49-F238E27FC236}">
                      <a16:creationId xmlns:a16="http://schemas.microsoft.com/office/drawing/2014/main" id="{AA8AAA8D-184C-49CD-A5CC-4340DE7C9724}"/>
                    </a:ext>
                  </a:extLst>
                </p:cNvPr>
                <p:cNvGrpSpPr>
                  <a:grpSpLocks/>
                </p:cNvGrpSpPr>
                <p:nvPr/>
              </p:nvGrpSpPr>
              <p:grpSpPr bwMode="auto">
                <a:xfrm>
                  <a:off x="3911508" y="429337"/>
                  <a:ext cx="4558107" cy="4910931"/>
                  <a:chOff x="4261629" y="1062454"/>
                  <a:chExt cx="4487349" cy="5669604"/>
                </a:xfrm>
              </p:grpSpPr>
              <p:grpSp>
                <p:nvGrpSpPr>
                  <p:cNvPr id="13334" name="Group 28">
                    <a:extLst>
                      <a:ext uri="{FF2B5EF4-FFF2-40B4-BE49-F238E27FC236}">
                        <a16:creationId xmlns:a16="http://schemas.microsoft.com/office/drawing/2014/main" id="{1B3EFF45-AE2E-4521-8942-C90538070888}"/>
                      </a:ext>
                    </a:extLst>
                  </p:cNvPr>
                  <p:cNvGrpSpPr>
                    <a:grpSpLocks/>
                  </p:cNvGrpSpPr>
                  <p:nvPr/>
                </p:nvGrpSpPr>
                <p:grpSpPr bwMode="auto">
                  <a:xfrm>
                    <a:off x="4261629" y="1062454"/>
                    <a:ext cx="4487349" cy="3210765"/>
                    <a:chOff x="3381859" y="748562"/>
                    <a:chExt cx="5824383" cy="3628629"/>
                  </a:xfrm>
                </p:grpSpPr>
                <p:grpSp>
                  <p:nvGrpSpPr>
                    <p:cNvPr id="13338" name="Group 29">
                      <a:extLst>
                        <a:ext uri="{FF2B5EF4-FFF2-40B4-BE49-F238E27FC236}">
                          <a16:creationId xmlns:a16="http://schemas.microsoft.com/office/drawing/2014/main" id="{12A4C899-3254-45E8-AE30-1CC0FCEC3EA1}"/>
                        </a:ext>
                      </a:extLst>
                    </p:cNvPr>
                    <p:cNvGrpSpPr>
                      <a:grpSpLocks/>
                    </p:cNvGrpSpPr>
                    <p:nvPr/>
                  </p:nvGrpSpPr>
                  <p:grpSpPr bwMode="auto">
                    <a:xfrm>
                      <a:off x="4122010" y="748562"/>
                      <a:ext cx="5084232" cy="1079271"/>
                      <a:chOff x="383027" y="367562"/>
                      <a:chExt cx="3220013" cy="1079271"/>
                    </a:xfrm>
                  </p:grpSpPr>
                  <p:sp>
                    <p:nvSpPr>
                      <p:cNvPr id="53" name="Rounded Rectangle 52">
                        <a:extLst>
                          <a:ext uri="{FF2B5EF4-FFF2-40B4-BE49-F238E27FC236}">
                            <a16:creationId xmlns:a16="http://schemas.microsoft.com/office/drawing/2014/main" id="{04BE64DE-4C7A-4AAA-943D-1E628FAE4C36}"/>
                          </a:ext>
                        </a:extLst>
                      </p:cNvPr>
                      <p:cNvSpPr/>
                      <p:nvPr/>
                    </p:nvSpPr>
                    <p:spPr>
                      <a:xfrm>
                        <a:off x="383027" y="367562"/>
                        <a:ext cx="3220013" cy="1072456"/>
                      </a:xfrm>
                      <a:prstGeom prst="roundRect">
                        <a:avLst>
                          <a:gd name="adj" fmla="val 10000"/>
                        </a:avLst>
                      </a:prstGeom>
                      <a:solidFill>
                        <a:schemeClr val="accent1"/>
                      </a:solidFill>
                    </p:spPr>
                    <p:style>
                      <a:lnRef idx="2">
                        <a:schemeClr val="lt1">
                          <a:hueOff val="0"/>
                          <a:satOff val="0"/>
                          <a:lumOff val="0"/>
                          <a:alphaOff val="0"/>
                        </a:schemeClr>
                      </a:lnRef>
                      <a:fillRef idx="1">
                        <a:schemeClr val="accent3">
                          <a:shade val="50000"/>
                          <a:hueOff val="0"/>
                          <a:satOff val="0"/>
                          <a:lumOff val="0"/>
                          <a:alphaOff val="0"/>
                        </a:schemeClr>
                      </a:fillRef>
                      <a:effectRef idx="0">
                        <a:schemeClr val="accent3">
                          <a:shade val="50000"/>
                          <a:hueOff val="0"/>
                          <a:satOff val="0"/>
                          <a:lumOff val="0"/>
                          <a:alphaOff val="0"/>
                        </a:schemeClr>
                      </a:effectRef>
                      <a:fontRef idx="minor">
                        <a:schemeClr val="lt1"/>
                      </a:fontRef>
                    </p:style>
                  </p:sp>
                  <p:sp>
                    <p:nvSpPr>
                      <p:cNvPr id="54" name="Rounded Rectangle 4">
                        <a:extLst>
                          <a:ext uri="{FF2B5EF4-FFF2-40B4-BE49-F238E27FC236}">
                            <a16:creationId xmlns:a16="http://schemas.microsoft.com/office/drawing/2014/main" id="{F1C3E4D8-6BB0-4AC7-AE36-694DBC07DEC4}"/>
                          </a:ext>
                        </a:extLst>
                      </p:cNvPr>
                      <p:cNvSpPr/>
                      <p:nvPr/>
                    </p:nvSpPr>
                    <p:spPr>
                      <a:xfrm>
                        <a:off x="407555" y="487985"/>
                        <a:ext cx="3195485" cy="958848"/>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sz="2000" dirty="0">
                            <a:solidFill>
                              <a:schemeClr val="bg1"/>
                            </a:solidFill>
                          </a:rPr>
                          <a:t>Monthly Liability</a:t>
                        </a:r>
                      </a:p>
                      <a:p>
                        <a:pPr algn="ctr" defTabSz="1066800">
                          <a:lnSpc>
                            <a:spcPct val="90000"/>
                          </a:lnSpc>
                          <a:spcAft>
                            <a:spcPct val="35000"/>
                          </a:spcAft>
                          <a:defRPr/>
                        </a:pPr>
                        <a:r>
                          <a:rPr lang="en-US" sz="1600" i="1" dirty="0">
                            <a:solidFill>
                              <a:schemeClr val="bg1"/>
                            </a:solidFill>
                          </a:rPr>
                          <a:t>$90,086</a:t>
                        </a:r>
                      </a:p>
                    </p:txBody>
                  </p:sp>
                </p:grpSp>
                <p:grpSp>
                  <p:nvGrpSpPr>
                    <p:cNvPr id="13339" name="Group 30">
                      <a:extLst>
                        <a:ext uri="{FF2B5EF4-FFF2-40B4-BE49-F238E27FC236}">
                          <a16:creationId xmlns:a16="http://schemas.microsoft.com/office/drawing/2014/main" id="{FFE350C5-19D9-4C2B-A8D8-F64D06022528}"/>
                        </a:ext>
                      </a:extLst>
                    </p:cNvPr>
                    <p:cNvGrpSpPr>
                      <a:grpSpLocks/>
                    </p:cNvGrpSpPr>
                    <p:nvPr/>
                  </p:nvGrpSpPr>
                  <p:grpSpPr bwMode="auto">
                    <a:xfrm>
                      <a:off x="4174365" y="1827194"/>
                      <a:ext cx="1263883" cy="629036"/>
                      <a:chOff x="949862" y="1536683"/>
                      <a:chExt cx="1263883" cy="629036"/>
                    </a:xfrm>
                  </p:grpSpPr>
                  <p:sp>
                    <p:nvSpPr>
                      <p:cNvPr id="51" name="Right Arrow 50">
                        <a:extLst>
                          <a:ext uri="{FF2B5EF4-FFF2-40B4-BE49-F238E27FC236}">
                            <a16:creationId xmlns:a16="http://schemas.microsoft.com/office/drawing/2014/main" id="{BB174BDE-2CAA-4406-A538-C0F08A9EB3D4}"/>
                          </a:ext>
                        </a:extLst>
                      </p:cNvPr>
                      <p:cNvSpPr/>
                      <p:nvPr/>
                    </p:nvSpPr>
                    <p:spPr>
                      <a:xfrm rot="5400000">
                        <a:off x="1009271" y="1572627"/>
                        <a:ext cx="531683" cy="651935"/>
                      </a:xfrm>
                      <a:prstGeom prst="rightArrow">
                        <a:avLst>
                          <a:gd name="adj1" fmla="val 60000"/>
                          <a:gd name="adj2" fmla="val 50000"/>
                        </a:avLst>
                      </a:prstGeom>
                      <a:solidFill>
                        <a:schemeClr val="bg2"/>
                      </a:solidFill>
                    </p:spPr>
                    <p:style>
                      <a:lnRef idx="0">
                        <a:schemeClr val="accent3">
                          <a:shade val="90000"/>
                          <a:hueOff val="0"/>
                          <a:satOff val="0"/>
                          <a:lumOff val="0"/>
                          <a:alphaOff val="0"/>
                        </a:schemeClr>
                      </a:lnRef>
                      <a:fillRef idx="1">
                        <a:schemeClr val="accent3">
                          <a:shade val="90000"/>
                          <a:hueOff val="0"/>
                          <a:satOff val="0"/>
                          <a:lumOff val="0"/>
                          <a:alphaOff val="0"/>
                        </a:schemeClr>
                      </a:fillRef>
                      <a:effectRef idx="0">
                        <a:schemeClr val="accent3">
                          <a:shade val="90000"/>
                          <a:hueOff val="0"/>
                          <a:satOff val="0"/>
                          <a:lumOff val="0"/>
                          <a:alphaOff val="0"/>
                        </a:schemeClr>
                      </a:effectRef>
                      <a:fontRef idx="minor">
                        <a:schemeClr val="lt1"/>
                      </a:fontRef>
                    </p:style>
                    <p:txBody>
                      <a:bodyPr/>
                      <a:lstStyle/>
                      <a:p>
                        <a:endParaRPr lang="en-US" dirty="0"/>
                      </a:p>
                    </p:txBody>
                  </p:sp>
                  <p:sp>
                    <p:nvSpPr>
                      <p:cNvPr id="52" name="Right Arrow 4">
                        <a:extLst>
                          <a:ext uri="{FF2B5EF4-FFF2-40B4-BE49-F238E27FC236}">
                            <a16:creationId xmlns:a16="http://schemas.microsoft.com/office/drawing/2014/main" id="{F2A90816-3E8F-4FAB-A1EF-59E53410FACF}"/>
                          </a:ext>
                        </a:extLst>
                      </p:cNvPr>
                      <p:cNvSpPr/>
                      <p:nvPr/>
                    </p:nvSpPr>
                    <p:spPr>
                      <a:xfrm>
                        <a:off x="1820544" y="1537323"/>
                        <a:ext cx="393742" cy="379449"/>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844550">
                          <a:lnSpc>
                            <a:spcPct val="90000"/>
                          </a:lnSpc>
                          <a:spcAft>
                            <a:spcPct val="35000"/>
                          </a:spcAft>
                          <a:defRPr/>
                        </a:pPr>
                        <a:endParaRPr lang="en-US" sz="1900">
                          <a:solidFill>
                            <a:schemeClr val="tx1"/>
                          </a:solidFill>
                        </a:endParaRPr>
                      </a:p>
                    </p:txBody>
                  </p:sp>
                </p:grpSp>
                <p:sp>
                  <p:nvSpPr>
                    <p:cNvPr id="50" name="Right Arrow 4">
                      <a:extLst>
                        <a:ext uri="{FF2B5EF4-FFF2-40B4-BE49-F238E27FC236}">
                          <a16:creationId xmlns:a16="http://schemas.microsoft.com/office/drawing/2014/main" id="{323BBA42-A7F7-4575-9DF8-3FFDDF9152D2}"/>
                        </a:ext>
                      </a:extLst>
                    </p:cNvPr>
                    <p:cNvSpPr/>
                    <p:nvPr/>
                  </p:nvSpPr>
                  <p:spPr bwMode="auto">
                    <a:xfrm>
                      <a:off x="7592542" y="1882366"/>
                      <a:ext cx="387288" cy="379449"/>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844550">
                        <a:lnSpc>
                          <a:spcPct val="90000"/>
                        </a:lnSpc>
                        <a:spcAft>
                          <a:spcPct val="35000"/>
                        </a:spcAft>
                        <a:defRPr/>
                      </a:pPr>
                      <a:endParaRPr lang="en-US" sz="1900">
                        <a:solidFill>
                          <a:schemeClr val="tx1"/>
                        </a:solidFill>
                      </a:endParaRPr>
                    </a:p>
                  </p:txBody>
                </p:sp>
                <p:grpSp>
                  <p:nvGrpSpPr>
                    <p:cNvPr id="13341" name="Group 35">
                      <a:extLst>
                        <a:ext uri="{FF2B5EF4-FFF2-40B4-BE49-F238E27FC236}">
                          <a16:creationId xmlns:a16="http://schemas.microsoft.com/office/drawing/2014/main" id="{93D6CEB3-D798-4F71-B068-208B17F0955C}"/>
                        </a:ext>
                      </a:extLst>
                    </p:cNvPr>
                    <p:cNvGrpSpPr>
                      <a:grpSpLocks/>
                    </p:cNvGrpSpPr>
                    <p:nvPr/>
                  </p:nvGrpSpPr>
                  <p:grpSpPr bwMode="auto">
                    <a:xfrm>
                      <a:off x="3381859" y="2591277"/>
                      <a:ext cx="2272089" cy="1354203"/>
                      <a:chOff x="-225547" y="2172929"/>
                      <a:chExt cx="2739338" cy="1567994"/>
                    </a:xfrm>
                  </p:grpSpPr>
                  <p:sp>
                    <p:nvSpPr>
                      <p:cNvPr id="47" name="Rounded Rectangle 46">
                        <a:extLst>
                          <a:ext uri="{FF2B5EF4-FFF2-40B4-BE49-F238E27FC236}">
                            <a16:creationId xmlns:a16="http://schemas.microsoft.com/office/drawing/2014/main" id="{E9C7C587-F137-4941-B220-44368C9A5323}"/>
                          </a:ext>
                        </a:extLst>
                      </p:cNvPr>
                      <p:cNvSpPr/>
                      <p:nvPr/>
                    </p:nvSpPr>
                    <p:spPr>
                      <a:xfrm>
                        <a:off x="-145130" y="2172931"/>
                        <a:ext cx="2537002" cy="1567994"/>
                      </a:xfrm>
                      <a:prstGeom prst="roundRect">
                        <a:avLst>
                          <a:gd name="adj" fmla="val 10000"/>
                        </a:avLst>
                      </a:prstGeom>
                      <a:solidFill>
                        <a:schemeClr val="accent1">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sp>
                  <p:sp>
                    <p:nvSpPr>
                      <p:cNvPr id="48" name="Rounded Rectangle 4">
                        <a:extLst>
                          <a:ext uri="{FF2B5EF4-FFF2-40B4-BE49-F238E27FC236}">
                            <a16:creationId xmlns:a16="http://schemas.microsoft.com/office/drawing/2014/main" id="{212822A6-0284-4648-B52A-DA66A01DA866}"/>
                          </a:ext>
                        </a:extLst>
                      </p:cNvPr>
                      <p:cNvSpPr/>
                      <p:nvPr/>
                    </p:nvSpPr>
                    <p:spPr>
                      <a:xfrm>
                        <a:off x="-225547" y="2351829"/>
                        <a:ext cx="2739340" cy="1057607"/>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sz="1400" dirty="0">
                            <a:solidFill>
                              <a:schemeClr val="tx1"/>
                            </a:solidFill>
                          </a:rPr>
                          <a:t>Fixed Monthly Cost paid to Insurer</a:t>
                        </a:r>
                      </a:p>
                      <a:p>
                        <a:pPr algn="ctr" defTabSz="1066800">
                          <a:lnSpc>
                            <a:spcPct val="90000"/>
                          </a:lnSpc>
                          <a:spcAft>
                            <a:spcPct val="35000"/>
                          </a:spcAft>
                          <a:defRPr/>
                        </a:pPr>
                        <a:r>
                          <a:rPr lang="en-US" sz="1200" i="1" dirty="0">
                            <a:solidFill>
                              <a:schemeClr val="tx1"/>
                            </a:solidFill>
                          </a:rPr>
                          <a:t>$23,950</a:t>
                        </a:r>
                      </a:p>
                    </p:txBody>
                  </p:sp>
                </p:grpSp>
                <p:sp>
                  <p:nvSpPr>
                    <p:cNvPr id="44" name="Right Arrow 4">
                      <a:extLst>
                        <a:ext uri="{FF2B5EF4-FFF2-40B4-BE49-F238E27FC236}">
                          <a16:creationId xmlns:a16="http://schemas.microsoft.com/office/drawing/2014/main" id="{EB78BDAE-067E-4FFA-A1CD-22C584851FA4}"/>
                        </a:ext>
                      </a:extLst>
                    </p:cNvPr>
                    <p:cNvSpPr/>
                    <p:nvPr/>
                  </p:nvSpPr>
                  <p:spPr bwMode="auto">
                    <a:xfrm>
                      <a:off x="7592542" y="3993196"/>
                      <a:ext cx="389439" cy="383995"/>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844550">
                        <a:lnSpc>
                          <a:spcPct val="90000"/>
                        </a:lnSpc>
                        <a:spcAft>
                          <a:spcPct val="35000"/>
                        </a:spcAft>
                        <a:defRPr/>
                      </a:pPr>
                      <a:endParaRPr lang="en-US" sz="1900">
                        <a:solidFill>
                          <a:schemeClr val="tx1"/>
                        </a:solidFill>
                      </a:endParaRPr>
                    </a:p>
                  </p:txBody>
                </p:sp>
              </p:grpSp>
              <p:grpSp>
                <p:nvGrpSpPr>
                  <p:cNvPr id="13335" name="Group 1">
                    <a:extLst>
                      <a:ext uri="{FF2B5EF4-FFF2-40B4-BE49-F238E27FC236}">
                        <a16:creationId xmlns:a16="http://schemas.microsoft.com/office/drawing/2014/main" id="{91BD01C9-2C8E-4CC4-A8BD-6C724354125E}"/>
                      </a:ext>
                    </a:extLst>
                  </p:cNvPr>
                  <p:cNvGrpSpPr>
                    <a:grpSpLocks/>
                  </p:cNvGrpSpPr>
                  <p:nvPr/>
                </p:nvGrpSpPr>
                <p:grpSpPr bwMode="auto">
                  <a:xfrm>
                    <a:off x="4313018" y="3969294"/>
                    <a:ext cx="1799121" cy="2762764"/>
                    <a:chOff x="4313018" y="3969294"/>
                    <a:chExt cx="1799121" cy="2762764"/>
                  </a:xfrm>
                </p:grpSpPr>
                <p:sp>
                  <p:nvSpPr>
                    <p:cNvPr id="28" name="Right Arrow 27">
                      <a:extLst>
                        <a:ext uri="{FF2B5EF4-FFF2-40B4-BE49-F238E27FC236}">
                          <a16:creationId xmlns:a16="http://schemas.microsoft.com/office/drawing/2014/main" id="{AB4E23B6-AA07-4BC9-869D-D36FD271C441}"/>
                        </a:ext>
                      </a:extLst>
                    </p:cNvPr>
                    <p:cNvSpPr/>
                    <p:nvPr/>
                  </p:nvSpPr>
                  <p:spPr>
                    <a:xfrm rot="5400000">
                      <a:off x="4846795" y="3954711"/>
                      <a:ext cx="500614" cy="530459"/>
                    </a:xfrm>
                    <a:prstGeom prst="rightArrow">
                      <a:avLst>
                        <a:gd name="adj1" fmla="val 60000"/>
                        <a:gd name="adj2" fmla="val 50000"/>
                      </a:avLst>
                    </a:prstGeom>
                    <a:solidFill>
                      <a:schemeClr val="bg2"/>
                    </a:solidFill>
                  </p:spPr>
                  <p:style>
                    <a:lnRef idx="0">
                      <a:schemeClr val="accent3">
                        <a:shade val="90000"/>
                        <a:hueOff val="280340"/>
                        <a:satOff val="-6007"/>
                        <a:lumOff val="30812"/>
                        <a:alphaOff val="0"/>
                      </a:schemeClr>
                    </a:lnRef>
                    <a:fillRef idx="1">
                      <a:schemeClr val="accent3">
                        <a:shade val="90000"/>
                        <a:hueOff val="280340"/>
                        <a:satOff val="-6007"/>
                        <a:lumOff val="30812"/>
                        <a:alphaOff val="0"/>
                      </a:schemeClr>
                    </a:fillRef>
                    <a:effectRef idx="0">
                      <a:schemeClr val="accent3">
                        <a:shade val="90000"/>
                        <a:hueOff val="280340"/>
                        <a:satOff val="-6007"/>
                        <a:lumOff val="30812"/>
                        <a:alphaOff val="0"/>
                      </a:schemeClr>
                    </a:effectRef>
                    <a:fontRef idx="minor">
                      <a:schemeClr val="lt1"/>
                    </a:fontRef>
                  </p:style>
                </p:sp>
                <p:sp>
                  <p:nvSpPr>
                    <p:cNvPr id="58" name="Rounded Rectangle 57">
                      <a:extLst>
                        <a:ext uri="{FF2B5EF4-FFF2-40B4-BE49-F238E27FC236}">
                          <a16:creationId xmlns:a16="http://schemas.microsoft.com/office/drawing/2014/main" id="{6C96F117-9CD3-426A-82AE-6F09BA8FB955}"/>
                        </a:ext>
                      </a:extLst>
                    </p:cNvPr>
                    <p:cNvSpPr/>
                    <p:nvPr/>
                  </p:nvSpPr>
                  <p:spPr>
                    <a:xfrm>
                      <a:off x="4313018" y="4470248"/>
                      <a:ext cx="1798586" cy="2261809"/>
                    </a:xfrm>
                    <a:prstGeom prst="roundRect">
                      <a:avLst>
                        <a:gd name="adj" fmla="val 10000"/>
                      </a:avLst>
                    </a:prstGeom>
                    <a:solidFill>
                      <a:schemeClr val="tx2">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txBody>
                    <a:bodyPr/>
                    <a:lstStyle/>
                    <a:p>
                      <a:pPr algn="ctr">
                        <a:defRPr/>
                      </a:pPr>
                      <a:r>
                        <a:rPr lang="en-US" sz="1200" dirty="0">
                          <a:solidFill>
                            <a:schemeClr val="tx1"/>
                          </a:solidFill>
                        </a:rPr>
                        <a:t>Administration</a:t>
                      </a:r>
                    </a:p>
                    <a:p>
                      <a:pPr algn="ctr">
                        <a:defRPr/>
                      </a:pPr>
                      <a:endParaRPr lang="en-US" sz="1200" dirty="0">
                        <a:solidFill>
                          <a:schemeClr val="tx1"/>
                        </a:solidFill>
                      </a:endParaRPr>
                    </a:p>
                    <a:p>
                      <a:pPr algn="ctr">
                        <a:defRPr/>
                      </a:pPr>
                      <a:r>
                        <a:rPr lang="en-US" sz="1200" dirty="0">
                          <a:solidFill>
                            <a:schemeClr val="tx1"/>
                          </a:solidFill>
                        </a:rPr>
                        <a:t>Network Access</a:t>
                      </a:r>
                    </a:p>
                    <a:p>
                      <a:pPr algn="ctr">
                        <a:defRPr/>
                      </a:pPr>
                      <a:endParaRPr lang="en-US" sz="1200" dirty="0">
                        <a:solidFill>
                          <a:schemeClr val="tx1"/>
                        </a:solidFill>
                      </a:endParaRPr>
                    </a:p>
                    <a:p>
                      <a:pPr algn="ctr">
                        <a:defRPr/>
                      </a:pPr>
                      <a:r>
                        <a:rPr lang="en-US" sz="1200" dirty="0">
                          <a:solidFill>
                            <a:schemeClr val="tx1"/>
                          </a:solidFill>
                        </a:rPr>
                        <a:t>Stop Loss Insurance</a:t>
                      </a:r>
                    </a:p>
                    <a:p>
                      <a:pPr algn="ctr">
                        <a:defRPr/>
                      </a:pPr>
                      <a:endParaRPr lang="en-US" sz="1200" dirty="0">
                        <a:solidFill>
                          <a:schemeClr val="tx1"/>
                        </a:solidFill>
                      </a:endParaRPr>
                    </a:p>
                    <a:p>
                      <a:pPr algn="ctr">
                        <a:defRPr/>
                      </a:pPr>
                      <a:r>
                        <a:rPr lang="en-US" sz="1200" dirty="0">
                          <a:solidFill>
                            <a:schemeClr val="tx1"/>
                          </a:solidFill>
                        </a:rPr>
                        <a:t>Aggregate Insurance</a:t>
                      </a:r>
                    </a:p>
                  </p:txBody>
                </p:sp>
              </p:grpSp>
            </p:grpSp>
            <p:sp>
              <p:nvSpPr>
                <p:cNvPr id="33" name="Rounded Rectangle 4">
                  <a:extLst>
                    <a:ext uri="{FF2B5EF4-FFF2-40B4-BE49-F238E27FC236}">
                      <a16:creationId xmlns:a16="http://schemas.microsoft.com/office/drawing/2014/main" id="{6C640C47-8E8D-4633-B637-696ECC7AB3C0}"/>
                    </a:ext>
                  </a:extLst>
                </p:cNvPr>
                <p:cNvSpPr/>
                <p:nvPr/>
              </p:nvSpPr>
              <p:spPr bwMode="auto">
                <a:xfrm>
                  <a:off x="7511520" y="2668860"/>
                  <a:ext cx="1480080" cy="767986"/>
                </a:xfrm>
                <a:prstGeom prst="rect">
                  <a:avLst/>
                </a:prstGeom>
                <a:solidFill>
                  <a:schemeClr val="tx2">
                    <a:lumMod val="60000"/>
                    <a:lumOff val="40000"/>
                  </a:schemeClr>
                </a:solidFill>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sz="1400" dirty="0">
                      <a:solidFill>
                        <a:schemeClr val="tx1"/>
                      </a:solidFill>
                    </a:rPr>
                    <a:t>Maximum Claims</a:t>
                  </a:r>
                </a:p>
                <a:p>
                  <a:pPr algn="ctr" defTabSz="1066800">
                    <a:lnSpc>
                      <a:spcPct val="90000"/>
                    </a:lnSpc>
                    <a:spcAft>
                      <a:spcPct val="35000"/>
                    </a:spcAft>
                    <a:defRPr/>
                  </a:pPr>
                  <a:r>
                    <a:rPr lang="en-US" sz="1200" i="1" dirty="0">
                      <a:solidFill>
                        <a:schemeClr val="tx1"/>
                      </a:solidFill>
                    </a:rPr>
                    <a:t>$66,136</a:t>
                  </a:r>
                </a:p>
              </p:txBody>
            </p:sp>
            <p:sp>
              <p:nvSpPr>
                <p:cNvPr id="34" name="Right Arrow 33">
                  <a:extLst>
                    <a:ext uri="{FF2B5EF4-FFF2-40B4-BE49-F238E27FC236}">
                      <a16:creationId xmlns:a16="http://schemas.microsoft.com/office/drawing/2014/main" id="{675E937D-96F4-45DE-AD7E-8A0C50B3DE29}"/>
                    </a:ext>
                  </a:extLst>
                </p:cNvPr>
                <p:cNvSpPr/>
                <p:nvPr/>
              </p:nvSpPr>
              <p:spPr bwMode="auto">
                <a:xfrm rot="5400000">
                  <a:off x="6717208" y="3476852"/>
                  <a:ext cx="379639" cy="404117"/>
                </a:xfrm>
                <a:prstGeom prst="rightArrow">
                  <a:avLst>
                    <a:gd name="adj1" fmla="val 60000"/>
                    <a:gd name="adj2" fmla="val 50000"/>
                  </a:avLst>
                </a:prstGeom>
                <a:solidFill>
                  <a:schemeClr val="bg2"/>
                </a:solidFill>
              </p:spPr>
              <p:style>
                <a:lnRef idx="0">
                  <a:schemeClr val="accent3">
                    <a:shade val="90000"/>
                    <a:hueOff val="280340"/>
                    <a:satOff val="-6007"/>
                    <a:lumOff val="30812"/>
                    <a:alphaOff val="0"/>
                  </a:schemeClr>
                </a:lnRef>
                <a:fillRef idx="1">
                  <a:schemeClr val="accent3">
                    <a:shade val="90000"/>
                    <a:hueOff val="280340"/>
                    <a:satOff val="-6007"/>
                    <a:lumOff val="30812"/>
                    <a:alphaOff val="0"/>
                  </a:schemeClr>
                </a:fillRef>
                <a:effectRef idx="0">
                  <a:schemeClr val="accent3">
                    <a:shade val="90000"/>
                    <a:hueOff val="280340"/>
                    <a:satOff val="-6007"/>
                    <a:lumOff val="30812"/>
                    <a:alphaOff val="0"/>
                  </a:schemeClr>
                </a:effectRef>
                <a:fontRef idx="minor">
                  <a:schemeClr val="lt1"/>
                </a:fontRef>
              </p:style>
            </p:sp>
            <p:sp>
              <p:nvSpPr>
                <p:cNvPr id="60" name="Rounded Rectangle 59">
                  <a:extLst>
                    <a:ext uri="{FF2B5EF4-FFF2-40B4-BE49-F238E27FC236}">
                      <a16:creationId xmlns:a16="http://schemas.microsoft.com/office/drawing/2014/main" id="{74D6E16D-96C3-4BC0-A904-FE79CB1CE858}"/>
                    </a:ext>
                  </a:extLst>
                </p:cNvPr>
                <p:cNvSpPr/>
                <p:nvPr/>
              </p:nvSpPr>
              <p:spPr bwMode="auto">
                <a:xfrm>
                  <a:off x="6469234" y="3905300"/>
                  <a:ext cx="1779799" cy="346552"/>
                </a:xfrm>
                <a:prstGeom prst="roundRect">
                  <a:avLst>
                    <a:gd name="adj" fmla="val 10000"/>
                  </a:avLst>
                </a:prstGeom>
                <a:solidFill>
                  <a:schemeClr val="tx2">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txBody>
                <a:bodyPr/>
                <a:lstStyle/>
                <a:p>
                  <a:pPr algn="ctr">
                    <a:defRPr/>
                  </a:pPr>
                  <a:r>
                    <a:rPr lang="en-US" sz="1400" dirty="0">
                      <a:solidFill>
                        <a:schemeClr val="tx1"/>
                      </a:solidFill>
                    </a:rPr>
                    <a:t>Actual Claims</a:t>
                  </a:r>
                </a:p>
              </p:txBody>
            </p:sp>
            <p:sp>
              <p:nvSpPr>
                <p:cNvPr id="61" name="Rounded Rectangle 60">
                  <a:extLst>
                    <a:ext uri="{FF2B5EF4-FFF2-40B4-BE49-F238E27FC236}">
                      <a16:creationId xmlns:a16="http://schemas.microsoft.com/office/drawing/2014/main" id="{8B4F13D5-ED57-4444-9954-C7BCF3E56FEE}"/>
                    </a:ext>
                  </a:extLst>
                </p:cNvPr>
                <p:cNvSpPr/>
                <p:nvPr/>
              </p:nvSpPr>
              <p:spPr bwMode="auto">
                <a:xfrm>
                  <a:off x="5790654" y="2668860"/>
                  <a:ext cx="1522175" cy="767986"/>
                </a:xfrm>
                <a:prstGeom prst="roundRect">
                  <a:avLst>
                    <a:gd name="adj" fmla="val 10000"/>
                  </a:avLst>
                </a:prstGeom>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sp>
            <p:sp>
              <p:nvSpPr>
                <p:cNvPr id="62" name="Rounded Rectangle 4">
                  <a:extLst>
                    <a:ext uri="{FF2B5EF4-FFF2-40B4-BE49-F238E27FC236}">
                      <a16:creationId xmlns:a16="http://schemas.microsoft.com/office/drawing/2014/main" id="{7C653858-7A6C-4327-8C8E-56C20526CF2D}"/>
                    </a:ext>
                  </a:extLst>
                </p:cNvPr>
                <p:cNvSpPr/>
                <p:nvPr/>
              </p:nvSpPr>
              <p:spPr bwMode="auto">
                <a:xfrm>
                  <a:off x="5790654" y="2679309"/>
                  <a:ext cx="1493551" cy="767986"/>
                </a:xfrm>
                <a:prstGeom prst="rect">
                  <a:avLst/>
                </a:prstGeom>
                <a:solidFill>
                  <a:schemeClr val="tx2">
                    <a:lumMod val="60000"/>
                    <a:lumOff val="40000"/>
                  </a:schemeClr>
                </a:solidFill>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sz="1400" dirty="0">
                      <a:solidFill>
                        <a:schemeClr val="tx1"/>
                      </a:solidFill>
                    </a:rPr>
                    <a:t>Expected Claims</a:t>
                  </a:r>
                </a:p>
                <a:p>
                  <a:pPr algn="ctr" defTabSz="1066800">
                    <a:lnSpc>
                      <a:spcPct val="90000"/>
                    </a:lnSpc>
                    <a:spcAft>
                      <a:spcPct val="35000"/>
                    </a:spcAft>
                    <a:defRPr/>
                  </a:pPr>
                  <a:r>
                    <a:rPr lang="en-US" sz="1200" i="1" dirty="0">
                      <a:solidFill>
                        <a:schemeClr val="tx1"/>
                      </a:solidFill>
                    </a:rPr>
                    <a:t>$52,908</a:t>
                  </a:r>
                  <a:endParaRPr lang="en-US" sz="1400" i="1" dirty="0">
                    <a:solidFill>
                      <a:schemeClr val="tx1"/>
                    </a:solidFill>
                  </a:endParaRPr>
                </a:p>
              </p:txBody>
            </p:sp>
            <p:sp>
              <p:nvSpPr>
                <p:cNvPr id="63" name="Right Arrow 62">
                  <a:extLst>
                    <a:ext uri="{FF2B5EF4-FFF2-40B4-BE49-F238E27FC236}">
                      <a16:creationId xmlns:a16="http://schemas.microsoft.com/office/drawing/2014/main" id="{7CC07752-A470-48FF-800E-56983E8EC517}"/>
                    </a:ext>
                  </a:extLst>
                </p:cNvPr>
                <p:cNvSpPr/>
                <p:nvPr/>
              </p:nvSpPr>
              <p:spPr bwMode="auto">
                <a:xfrm rot="5400000">
                  <a:off x="7691299" y="3479434"/>
                  <a:ext cx="379639" cy="402434"/>
                </a:xfrm>
                <a:prstGeom prst="rightArrow">
                  <a:avLst>
                    <a:gd name="adj1" fmla="val 60000"/>
                    <a:gd name="adj2" fmla="val 50000"/>
                  </a:avLst>
                </a:prstGeom>
                <a:solidFill>
                  <a:schemeClr val="bg2"/>
                </a:solidFill>
              </p:spPr>
              <p:style>
                <a:lnRef idx="0">
                  <a:schemeClr val="accent3">
                    <a:shade val="90000"/>
                    <a:hueOff val="280340"/>
                    <a:satOff val="-6007"/>
                    <a:lumOff val="30812"/>
                    <a:alphaOff val="0"/>
                  </a:schemeClr>
                </a:lnRef>
                <a:fillRef idx="1">
                  <a:schemeClr val="accent3">
                    <a:shade val="90000"/>
                    <a:hueOff val="280340"/>
                    <a:satOff val="-6007"/>
                    <a:lumOff val="30812"/>
                    <a:alphaOff val="0"/>
                  </a:schemeClr>
                </a:fillRef>
                <a:effectRef idx="0">
                  <a:schemeClr val="accent3">
                    <a:shade val="90000"/>
                    <a:hueOff val="280340"/>
                    <a:satOff val="-6007"/>
                    <a:lumOff val="30812"/>
                    <a:alphaOff val="0"/>
                  </a:schemeClr>
                </a:effectRef>
                <a:fontRef idx="minor">
                  <a:schemeClr val="lt1"/>
                </a:fontRef>
              </p:style>
            </p:sp>
            <p:sp>
              <p:nvSpPr>
                <p:cNvPr id="64" name="Rounded Rectangle 63">
                  <a:extLst>
                    <a:ext uri="{FF2B5EF4-FFF2-40B4-BE49-F238E27FC236}">
                      <a16:creationId xmlns:a16="http://schemas.microsoft.com/office/drawing/2014/main" id="{3C4D16F5-A2D3-43B8-B18C-20A6B1FFB663}"/>
                    </a:ext>
                  </a:extLst>
                </p:cNvPr>
                <p:cNvSpPr/>
                <p:nvPr/>
              </p:nvSpPr>
              <p:spPr bwMode="auto">
                <a:xfrm>
                  <a:off x="6504594" y="4755135"/>
                  <a:ext cx="1587845" cy="825454"/>
                </a:xfrm>
                <a:prstGeom prst="roundRect">
                  <a:avLst>
                    <a:gd name="adj" fmla="val 10000"/>
                  </a:avLst>
                </a:prstGeom>
                <a:solidFill>
                  <a:schemeClr val="tx2">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txBody>
                <a:bodyPr/>
                <a:lstStyle/>
                <a:p>
                  <a:pPr algn="ctr">
                    <a:defRPr/>
                  </a:pPr>
                  <a:r>
                    <a:rPr lang="en-US" sz="1400" dirty="0">
                      <a:solidFill>
                        <a:schemeClr val="tx1"/>
                      </a:solidFill>
                    </a:rPr>
                    <a:t>Profit / Reserves  Potential Losses</a:t>
                  </a:r>
                </a:p>
                <a:p>
                  <a:pPr algn="ctr">
                    <a:defRPr/>
                  </a:pPr>
                  <a:r>
                    <a:rPr lang="en-US" sz="1100" i="1" dirty="0">
                      <a:solidFill>
                        <a:schemeClr val="tx1"/>
                      </a:solidFill>
                    </a:rPr>
                    <a:t>Retained by Company</a:t>
                  </a:r>
                </a:p>
              </p:txBody>
            </p:sp>
            <p:sp>
              <p:nvSpPr>
                <p:cNvPr id="65" name="Right Arrow 64">
                  <a:extLst>
                    <a:ext uri="{FF2B5EF4-FFF2-40B4-BE49-F238E27FC236}">
                      <a16:creationId xmlns:a16="http://schemas.microsoft.com/office/drawing/2014/main" id="{58296608-4509-471D-94BF-E94D0E52B7C7}"/>
                    </a:ext>
                  </a:extLst>
                </p:cNvPr>
                <p:cNvSpPr/>
                <p:nvPr/>
              </p:nvSpPr>
              <p:spPr bwMode="auto">
                <a:xfrm rot="5400000">
                  <a:off x="7169343" y="4306659"/>
                  <a:ext cx="377898" cy="404117"/>
                </a:xfrm>
                <a:prstGeom prst="rightArrow">
                  <a:avLst>
                    <a:gd name="adj1" fmla="val 60000"/>
                    <a:gd name="adj2" fmla="val 50000"/>
                  </a:avLst>
                </a:prstGeom>
                <a:solidFill>
                  <a:schemeClr val="bg2"/>
                </a:solidFill>
              </p:spPr>
              <p:style>
                <a:lnRef idx="0">
                  <a:schemeClr val="accent3">
                    <a:shade val="90000"/>
                    <a:hueOff val="280340"/>
                    <a:satOff val="-6007"/>
                    <a:lumOff val="30812"/>
                    <a:alphaOff val="0"/>
                  </a:schemeClr>
                </a:lnRef>
                <a:fillRef idx="1">
                  <a:schemeClr val="accent3">
                    <a:shade val="90000"/>
                    <a:hueOff val="280340"/>
                    <a:satOff val="-6007"/>
                    <a:lumOff val="30812"/>
                    <a:alphaOff val="0"/>
                  </a:schemeClr>
                </a:fillRef>
                <a:effectRef idx="0">
                  <a:schemeClr val="accent3">
                    <a:shade val="90000"/>
                    <a:hueOff val="280340"/>
                    <a:satOff val="-6007"/>
                    <a:lumOff val="30812"/>
                    <a:alphaOff val="0"/>
                  </a:schemeClr>
                </a:effectRef>
                <a:fontRef idx="minor">
                  <a:schemeClr val="lt1"/>
                </a:fontRef>
              </p:style>
            </p:sp>
          </p:grpSp>
        </p:grpSp>
      </p:grpSp>
      <p:grpSp>
        <p:nvGrpSpPr>
          <p:cNvPr id="41" name="Group 40">
            <a:extLst>
              <a:ext uri="{FF2B5EF4-FFF2-40B4-BE49-F238E27FC236}">
                <a16:creationId xmlns:a16="http://schemas.microsoft.com/office/drawing/2014/main" id="{35841C6E-8EB2-4216-AC6A-73358F7FEE78}"/>
              </a:ext>
            </a:extLst>
          </p:cNvPr>
          <p:cNvGrpSpPr/>
          <p:nvPr/>
        </p:nvGrpSpPr>
        <p:grpSpPr>
          <a:xfrm>
            <a:off x="3908797" y="1161085"/>
            <a:ext cx="3995738" cy="4738687"/>
            <a:chOff x="6483350" y="1195389"/>
            <a:chExt cx="3995738" cy="4738687"/>
          </a:xfrm>
        </p:grpSpPr>
        <p:grpSp>
          <p:nvGrpSpPr>
            <p:cNvPr id="42" name="Group 6">
              <a:extLst>
                <a:ext uri="{FF2B5EF4-FFF2-40B4-BE49-F238E27FC236}">
                  <a16:creationId xmlns:a16="http://schemas.microsoft.com/office/drawing/2014/main" id="{49FF6E1F-DAB9-47E6-A4FE-943EF9CDBE95}"/>
                </a:ext>
              </a:extLst>
            </p:cNvPr>
            <p:cNvGrpSpPr>
              <a:grpSpLocks/>
            </p:cNvGrpSpPr>
            <p:nvPr/>
          </p:nvGrpSpPr>
          <p:grpSpPr bwMode="auto">
            <a:xfrm>
              <a:off x="6483350" y="1195389"/>
              <a:ext cx="3995738" cy="4738687"/>
              <a:chOff x="4753293" y="457200"/>
              <a:chExt cx="4238307" cy="5198621"/>
            </a:xfrm>
          </p:grpSpPr>
          <p:sp>
            <p:nvSpPr>
              <p:cNvPr id="45" name="Rounded Rectangle 4">
                <a:extLst>
                  <a:ext uri="{FF2B5EF4-FFF2-40B4-BE49-F238E27FC236}">
                    <a16:creationId xmlns:a16="http://schemas.microsoft.com/office/drawing/2014/main" id="{91122385-65C9-4946-8E1C-5CF60F5B6ECD}"/>
                  </a:ext>
                </a:extLst>
              </p:cNvPr>
              <p:cNvSpPr/>
              <p:nvPr/>
            </p:nvSpPr>
            <p:spPr bwMode="auto">
              <a:xfrm>
                <a:off x="6329397" y="1758161"/>
                <a:ext cx="2140202" cy="407530"/>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endParaRPr lang="en-US" sz="1200" i="1" dirty="0">
                  <a:solidFill>
                    <a:schemeClr val="tx1"/>
                  </a:solidFill>
                </a:endParaRPr>
              </a:p>
            </p:txBody>
          </p:sp>
          <p:grpSp>
            <p:nvGrpSpPr>
              <p:cNvPr id="46" name="Group 5">
                <a:extLst>
                  <a:ext uri="{FF2B5EF4-FFF2-40B4-BE49-F238E27FC236}">
                    <a16:creationId xmlns:a16="http://schemas.microsoft.com/office/drawing/2014/main" id="{D5D5FBF6-8948-4ABC-BE88-01AB59115B66}"/>
                  </a:ext>
                </a:extLst>
              </p:cNvPr>
              <p:cNvGrpSpPr>
                <a:grpSpLocks/>
              </p:cNvGrpSpPr>
              <p:nvPr/>
            </p:nvGrpSpPr>
            <p:grpSpPr bwMode="auto">
              <a:xfrm>
                <a:off x="4753293" y="457200"/>
                <a:ext cx="4238307" cy="5198621"/>
                <a:chOff x="4753293" y="457200"/>
                <a:chExt cx="4238307" cy="5198621"/>
              </a:xfrm>
            </p:grpSpPr>
            <p:grpSp>
              <p:nvGrpSpPr>
                <p:cNvPr id="49" name="Group 2">
                  <a:extLst>
                    <a:ext uri="{FF2B5EF4-FFF2-40B4-BE49-F238E27FC236}">
                      <a16:creationId xmlns:a16="http://schemas.microsoft.com/office/drawing/2014/main" id="{0E99A1BA-9B78-407F-8C8E-4C5486332B99}"/>
                    </a:ext>
                  </a:extLst>
                </p:cNvPr>
                <p:cNvGrpSpPr>
                  <a:grpSpLocks/>
                </p:cNvGrpSpPr>
                <p:nvPr/>
              </p:nvGrpSpPr>
              <p:grpSpPr bwMode="auto">
                <a:xfrm>
                  <a:off x="4753293" y="457200"/>
                  <a:ext cx="2758225" cy="3650610"/>
                  <a:chOff x="5090346" y="1094621"/>
                  <a:chExt cx="2715407" cy="4214580"/>
                </a:xfrm>
              </p:grpSpPr>
              <p:grpSp>
                <p:nvGrpSpPr>
                  <p:cNvPr id="57" name="Group 28">
                    <a:extLst>
                      <a:ext uri="{FF2B5EF4-FFF2-40B4-BE49-F238E27FC236}">
                        <a16:creationId xmlns:a16="http://schemas.microsoft.com/office/drawing/2014/main" id="{100754C8-BC61-43DB-B9AD-6F2B620141F2}"/>
                      </a:ext>
                    </a:extLst>
                  </p:cNvPr>
                  <p:cNvGrpSpPr>
                    <a:grpSpLocks/>
                  </p:cNvGrpSpPr>
                  <p:nvPr/>
                </p:nvGrpSpPr>
                <p:grpSpPr bwMode="auto">
                  <a:xfrm>
                    <a:off x="5090346" y="1094621"/>
                    <a:ext cx="2715407" cy="3178534"/>
                    <a:chOff x="4457500" y="784915"/>
                    <a:chExt cx="3524481" cy="3592203"/>
                  </a:xfrm>
                </p:grpSpPr>
                <p:grpSp>
                  <p:nvGrpSpPr>
                    <p:cNvPr id="69" name="Group 29">
                      <a:extLst>
                        <a:ext uri="{FF2B5EF4-FFF2-40B4-BE49-F238E27FC236}">
                          <a16:creationId xmlns:a16="http://schemas.microsoft.com/office/drawing/2014/main" id="{F3BA26F4-DCD3-4FFB-846E-244F276BB651}"/>
                        </a:ext>
                      </a:extLst>
                    </p:cNvPr>
                    <p:cNvGrpSpPr>
                      <a:grpSpLocks/>
                    </p:cNvGrpSpPr>
                    <p:nvPr/>
                  </p:nvGrpSpPr>
                  <p:grpSpPr bwMode="auto">
                    <a:xfrm>
                      <a:off x="4457500" y="784915"/>
                      <a:ext cx="3522331" cy="1031201"/>
                      <a:chOff x="595504" y="403915"/>
                      <a:chExt cx="2230809" cy="1031201"/>
                    </a:xfrm>
                  </p:grpSpPr>
                  <p:sp>
                    <p:nvSpPr>
                      <p:cNvPr id="78" name="Rounded Rectangle 98">
                        <a:extLst>
                          <a:ext uri="{FF2B5EF4-FFF2-40B4-BE49-F238E27FC236}">
                            <a16:creationId xmlns:a16="http://schemas.microsoft.com/office/drawing/2014/main" id="{A4082216-95B9-40A5-B2A0-DDBF879137C1}"/>
                          </a:ext>
                        </a:extLst>
                      </p:cNvPr>
                      <p:cNvSpPr/>
                      <p:nvPr/>
                    </p:nvSpPr>
                    <p:spPr>
                      <a:xfrm>
                        <a:off x="595504" y="403915"/>
                        <a:ext cx="2230774" cy="1031628"/>
                      </a:xfrm>
                      <a:prstGeom prst="roundRect">
                        <a:avLst>
                          <a:gd name="adj" fmla="val 10000"/>
                        </a:avLst>
                      </a:prstGeom>
                      <a:solidFill>
                        <a:schemeClr val="accent1"/>
                      </a:solidFill>
                    </p:spPr>
                    <p:style>
                      <a:lnRef idx="2">
                        <a:schemeClr val="lt1">
                          <a:hueOff val="0"/>
                          <a:satOff val="0"/>
                          <a:lumOff val="0"/>
                          <a:alphaOff val="0"/>
                        </a:schemeClr>
                      </a:lnRef>
                      <a:fillRef idx="1">
                        <a:schemeClr val="accent3">
                          <a:shade val="50000"/>
                          <a:hueOff val="0"/>
                          <a:satOff val="0"/>
                          <a:lumOff val="0"/>
                          <a:alphaOff val="0"/>
                        </a:schemeClr>
                      </a:fillRef>
                      <a:effectRef idx="0">
                        <a:schemeClr val="accent3">
                          <a:shade val="50000"/>
                          <a:hueOff val="0"/>
                          <a:satOff val="0"/>
                          <a:lumOff val="0"/>
                          <a:alphaOff val="0"/>
                        </a:schemeClr>
                      </a:effectRef>
                      <a:fontRef idx="minor">
                        <a:schemeClr val="lt1"/>
                      </a:fontRef>
                    </p:style>
                  </p:sp>
                  <p:sp>
                    <p:nvSpPr>
                      <p:cNvPr id="79" name="Rounded Rectangle 4">
                        <a:extLst>
                          <a:ext uri="{FF2B5EF4-FFF2-40B4-BE49-F238E27FC236}">
                            <a16:creationId xmlns:a16="http://schemas.microsoft.com/office/drawing/2014/main" id="{9D7C2F7C-7CDF-4220-8419-15C11D2CBE0C}"/>
                          </a:ext>
                        </a:extLst>
                      </p:cNvPr>
                      <p:cNvSpPr/>
                      <p:nvPr/>
                    </p:nvSpPr>
                    <p:spPr>
                      <a:xfrm>
                        <a:off x="632298" y="487990"/>
                        <a:ext cx="2193980" cy="783947"/>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sz="2000" dirty="0">
                            <a:solidFill>
                              <a:schemeClr val="bg1"/>
                            </a:solidFill>
                          </a:rPr>
                          <a:t>Monthly Liability</a:t>
                        </a:r>
                      </a:p>
                      <a:p>
                        <a:pPr algn="ctr" defTabSz="1066800">
                          <a:lnSpc>
                            <a:spcPct val="90000"/>
                          </a:lnSpc>
                          <a:spcAft>
                            <a:spcPct val="35000"/>
                          </a:spcAft>
                          <a:defRPr/>
                        </a:pPr>
                        <a:r>
                          <a:rPr lang="en-US" sz="1600" i="1" dirty="0">
                            <a:solidFill>
                              <a:schemeClr val="bg1"/>
                            </a:solidFill>
                          </a:rPr>
                          <a:t>$88,353</a:t>
                        </a:r>
                      </a:p>
                    </p:txBody>
                  </p:sp>
                </p:grpSp>
                <p:grpSp>
                  <p:nvGrpSpPr>
                    <p:cNvPr id="70" name="Group 30">
                      <a:extLst>
                        <a:ext uri="{FF2B5EF4-FFF2-40B4-BE49-F238E27FC236}">
                          <a16:creationId xmlns:a16="http://schemas.microsoft.com/office/drawing/2014/main" id="{16EDA1D8-A5DA-4D5B-9A8F-262631FE8262}"/>
                        </a:ext>
                      </a:extLst>
                    </p:cNvPr>
                    <p:cNvGrpSpPr>
                      <a:grpSpLocks/>
                    </p:cNvGrpSpPr>
                    <p:nvPr/>
                  </p:nvGrpSpPr>
                  <p:grpSpPr bwMode="auto">
                    <a:xfrm>
                      <a:off x="5045045" y="1827814"/>
                      <a:ext cx="1554112" cy="549867"/>
                      <a:chOff x="1820542" y="1537303"/>
                      <a:chExt cx="1554112" cy="549867"/>
                    </a:xfrm>
                  </p:grpSpPr>
                  <p:sp>
                    <p:nvSpPr>
                      <p:cNvPr id="76" name="Right Arrow 96">
                        <a:extLst>
                          <a:ext uri="{FF2B5EF4-FFF2-40B4-BE49-F238E27FC236}">
                            <a16:creationId xmlns:a16="http://schemas.microsoft.com/office/drawing/2014/main" id="{828B272C-55F9-4945-9EEF-768D14D317C5}"/>
                          </a:ext>
                        </a:extLst>
                      </p:cNvPr>
                      <p:cNvSpPr/>
                      <p:nvPr/>
                    </p:nvSpPr>
                    <p:spPr>
                      <a:xfrm rot="5400000">
                        <a:off x="2782067" y="1495453"/>
                        <a:ext cx="531720" cy="651955"/>
                      </a:xfrm>
                      <a:prstGeom prst="rightArrow">
                        <a:avLst>
                          <a:gd name="adj1" fmla="val 60000"/>
                          <a:gd name="adj2" fmla="val 50000"/>
                        </a:avLst>
                      </a:prstGeom>
                      <a:solidFill>
                        <a:schemeClr val="bg2"/>
                      </a:solidFill>
                    </p:spPr>
                    <p:style>
                      <a:lnRef idx="0">
                        <a:schemeClr val="accent3">
                          <a:shade val="90000"/>
                          <a:hueOff val="0"/>
                          <a:satOff val="0"/>
                          <a:lumOff val="0"/>
                          <a:alphaOff val="0"/>
                        </a:schemeClr>
                      </a:lnRef>
                      <a:fillRef idx="1">
                        <a:schemeClr val="accent3">
                          <a:shade val="90000"/>
                          <a:hueOff val="0"/>
                          <a:satOff val="0"/>
                          <a:lumOff val="0"/>
                          <a:alphaOff val="0"/>
                        </a:schemeClr>
                      </a:fillRef>
                      <a:effectRef idx="0">
                        <a:schemeClr val="accent3">
                          <a:shade val="90000"/>
                          <a:hueOff val="0"/>
                          <a:satOff val="0"/>
                          <a:lumOff val="0"/>
                          <a:alphaOff val="0"/>
                        </a:schemeClr>
                      </a:effectRef>
                      <a:fontRef idx="minor">
                        <a:schemeClr val="lt1"/>
                      </a:fontRef>
                    </p:style>
                  </p:sp>
                  <p:sp>
                    <p:nvSpPr>
                      <p:cNvPr id="77" name="Right Arrow 4">
                        <a:extLst>
                          <a:ext uri="{FF2B5EF4-FFF2-40B4-BE49-F238E27FC236}">
                            <a16:creationId xmlns:a16="http://schemas.microsoft.com/office/drawing/2014/main" id="{5AB1FC79-8B71-4C06-B663-87F6B870666D}"/>
                          </a:ext>
                        </a:extLst>
                      </p:cNvPr>
                      <p:cNvSpPr/>
                      <p:nvPr/>
                    </p:nvSpPr>
                    <p:spPr>
                      <a:xfrm>
                        <a:off x="1820402" y="1537392"/>
                        <a:ext cx="393754" cy="379476"/>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844550">
                          <a:lnSpc>
                            <a:spcPct val="90000"/>
                          </a:lnSpc>
                          <a:spcAft>
                            <a:spcPct val="35000"/>
                          </a:spcAft>
                          <a:defRPr/>
                        </a:pPr>
                        <a:endParaRPr lang="en-US" sz="1900">
                          <a:solidFill>
                            <a:schemeClr val="tx1"/>
                          </a:solidFill>
                        </a:endParaRPr>
                      </a:p>
                    </p:txBody>
                  </p:sp>
                </p:grpSp>
                <p:sp>
                  <p:nvSpPr>
                    <p:cNvPr id="71" name="Right Arrow 4">
                      <a:extLst>
                        <a:ext uri="{FF2B5EF4-FFF2-40B4-BE49-F238E27FC236}">
                          <a16:creationId xmlns:a16="http://schemas.microsoft.com/office/drawing/2014/main" id="{820E70B6-6E3E-4BB4-A785-9CD5AEC615F3}"/>
                        </a:ext>
                      </a:extLst>
                    </p:cNvPr>
                    <p:cNvSpPr/>
                    <p:nvPr/>
                  </p:nvSpPr>
                  <p:spPr bwMode="auto">
                    <a:xfrm>
                      <a:off x="7592476" y="1882438"/>
                      <a:ext cx="387300" cy="379476"/>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844550">
                        <a:lnSpc>
                          <a:spcPct val="90000"/>
                        </a:lnSpc>
                        <a:spcAft>
                          <a:spcPct val="35000"/>
                        </a:spcAft>
                        <a:defRPr/>
                      </a:pPr>
                      <a:endParaRPr lang="en-US" sz="1900">
                        <a:solidFill>
                          <a:schemeClr val="tx1"/>
                        </a:solidFill>
                      </a:endParaRPr>
                    </a:p>
                  </p:txBody>
                </p:sp>
                <p:grpSp>
                  <p:nvGrpSpPr>
                    <p:cNvPr id="72" name="Group 35">
                      <a:extLst>
                        <a:ext uri="{FF2B5EF4-FFF2-40B4-BE49-F238E27FC236}">
                          <a16:creationId xmlns:a16="http://schemas.microsoft.com/office/drawing/2014/main" id="{64AFAAC5-DB04-467C-9C1E-0444D2706FB7}"/>
                        </a:ext>
                      </a:extLst>
                    </p:cNvPr>
                    <p:cNvGrpSpPr>
                      <a:grpSpLocks/>
                    </p:cNvGrpSpPr>
                    <p:nvPr/>
                  </p:nvGrpSpPr>
                  <p:grpSpPr bwMode="auto">
                    <a:xfrm>
                      <a:off x="5101454" y="2463139"/>
                      <a:ext cx="2272091" cy="929888"/>
                      <a:chOff x="1847678" y="2024562"/>
                      <a:chExt cx="2739340" cy="1076691"/>
                    </a:xfrm>
                  </p:grpSpPr>
                  <p:sp>
                    <p:nvSpPr>
                      <p:cNvPr id="74" name="Rounded Rectangle 94">
                        <a:extLst>
                          <a:ext uri="{FF2B5EF4-FFF2-40B4-BE49-F238E27FC236}">
                            <a16:creationId xmlns:a16="http://schemas.microsoft.com/office/drawing/2014/main" id="{CCAAB0DC-1CFA-4AAD-8F0B-F1D37D04777A}"/>
                          </a:ext>
                        </a:extLst>
                      </p:cNvPr>
                      <p:cNvSpPr/>
                      <p:nvPr/>
                    </p:nvSpPr>
                    <p:spPr>
                      <a:xfrm>
                        <a:off x="2207533" y="2036255"/>
                        <a:ext cx="2018247" cy="1065572"/>
                      </a:xfrm>
                      <a:prstGeom prst="roundRect">
                        <a:avLst>
                          <a:gd name="adj" fmla="val 10000"/>
                        </a:avLst>
                      </a:prstGeom>
                      <a:solidFill>
                        <a:schemeClr val="accent1">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sp>
                  <p:sp>
                    <p:nvSpPr>
                      <p:cNvPr id="75" name="Rounded Rectangle 4">
                        <a:extLst>
                          <a:ext uri="{FF2B5EF4-FFF2-40B4-BE49-F238E27FC236}">
                            <a16:creationId xmlns:a16="http://schemas.microsoft.com/office/drawing/2014/main" id="{7389712E-97BE-44A5-95E4-121B9725C0BA}"/>
                          </a:ext>
                        </a:extLst>
                      </p:cNvPr>
                      <p:cNvSpPr/>
                      <p:nvPr/>
                    </p:nvSpPr>
                    <p:spPr>
                      <a:xfrm>
                        <a:off x="1846948" y="2025730"/>
                        <a:ext cx="2739420" cy="1057678"/>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sz="1500" dirty="0">
                            <a:solidFill>
                              <a:schemeClr val="tx1"/>
                            </a:solidFill>
                          </a:rPr>
                          <a:t>Fixed Cost</a:t>
                        </a:r>
                      </a:p>
                      <a:p>
                        <a:pPr algn="ctr" defTabSz="1066800">
                          <a:lnSpc>
                            <a:spcPct val="90000"/>
                          </a:lnSpc>
                          <a:spcAft>
                            <a:spcPct val="35000"/>
                          </a:spcAft>
                          <a:defRPr/>
                        </a:pPr>
                        <a:r>
                          <a:rPr lang="en-US" sz="1600" i="1" dirty="0">
                            <a:solidFill>
                              <a:schemeClr val="tx1"/>
                            </a:solidFill>
                          </a:rPr>
                          <a:t>$88,353</a:t>
                        </a:r>
                      </a:p>
                    </p:txBody>
                  </p:sp>
                </p:grpSp>
                <p:sp>
                  <p:nvSpPr>
                    <p:cNvPr id="73" name="Right Arrow 4">
                      <a:extLst>
                        <a:ext uri="{FF2B5EF4-FFF2-40B4-BE49-F238E27FC236}">
                          <a16:creationId xmlns:a16="http://schemas.microsoft.com/office/drawing/2014/main" id="{40E72186-842A-45CA-A34E-8492E432CEC7}"/>
                        </a:ext>
                      </a:extLst>
                    </p:cNvPr>
                    <p:cNvSpPr/>
                    <p:nvPr/>
                  </p:nvSpPr>
                  <p:spPr bwMode="auto">
                    <a:xfrm>
                      <a:off x="7592476" y="3993411"/>
                      <a:ext cx="389451" cy="384019"/>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844550">
                        <a:lnSpc>
                          <a:spcPct val="90000"/>
                        </a:lnSpc>
                        <a:spcAft>
                          <a:spcPct val="35000"/>
                        </a:spcAft>
                        <a:defRPr/>
                      </a:pPr>
                      <a:endParaRPr lang="en-US" sz="1900">
                        <a:solidFill>
                          <a:schemeClr val="tx1"/>
                        </a:solidFill>
                      </a:endParaRPr>
                    </a:p>
                  </p:txBody>
                </p:sp>
              </p:grpSp>
              <p:grpSp>
                <p:nvGrpSpPr>
                  <p:cNvPr id="66" name="Group 1">
                    <a:extLst>
                      <a:ext uri="{FF2B5EF4-FFF2-40B4-BE49-F238E27FC236}">
                        <a16:creationId xmlns:a16="http://schemas.microsoft.com/office/drawing/2014/main" id="{291536CC-692A-4D5E-96CF-C794ABFF4F34}"/>
                      </a:ext>
                    </a:extLst>
                  </p:cNvPr>
                  <p:cNvGrpSpPr>
                    <a:grpSpLocks/>
                  </p:cNvGrpSpPr>
                  <p:nvPr/>
                </p:nvGrpSpPr>
                <p:grpSpPr bwMode="auto">
                  <a:xfrm>
                    <a:off x="5592883" y="3433861"/>
                    <a:ext cx="1798587" cy="1875340"/>
                    <a:chOff x="5592883" y="3433861"/>
                    <a:chExt cx="1798587" cy="1875340"/>
                  </a:xfrm>
                </p:grpSpPr>
                <p:sp>
                  <p:nvSpPr>
                    <p:cNvPr id="67" name="Right Arrow 87">
                      <a:extLst>
                        <a:ext uri="{FF2B5EF4-FFF2-40B4-BE49-F238E27FC236}">
                          <a16:creationId xmlns:a16="http://schemas.microsoft.com/office/drawing/2014/main" id="{4C09D4DF-B3D0-4CBD-AB88-9296835D03D1}"/>
                        </a:ext>
                      </a:extLst>
                    </p:cNvPr>
                    <p:cNvSpPr/>
                    <p:nvPr/>
                  </p:nvSpPr>
                  <p:spPr>
                    <a:xfrm rot="5400000">
                      <a:off x="6224229" y="3418073"/>
                      <a:ext cx="500648" cy="530474"/>
                    </a:xfrm>
                    <a:prstGeom prst="rightArrow">
                      <a:avLst>
                        <a:gd name="adj1" fmla="val 60000"/>
                        <a:gd name="adj2" fmla="val 50000"/>
                      </a:avLst>
                    </a:prstGeom>
                    <a:solidFill>
                      <a:schemeClr val="bg2"/>
                    </a:solidFill>
                  </p:spPr>
                  <p:style>
                    <a:lnRef idx="0">
                      <a:schemeClr val="accent3">
                        <a:shade val="90000"/>
                        <a:hueOff val="280340"/>
                        <a:satOff val="-6007"/>
                        <a:lumOff val="30812"/>
                        <a:alphaOff val="0"/>
                      </a:schemeClr>
                    </a:lnRef>
                    <a:fillRef idx="1">
                      <a:schemeClr val="accent3">
                        <a:shade val="90000"/>
                        <a:hueOff val="280340"/>
                        <a:satOff val="-6007"/>
                        <a:lumOff val="30812"/>
                        <a:alphaOff val="0"/>
                      </a:schemeClr>
                    </a:fillRef>
                    <a:effectRef idx="0">
                      <a:schemeClr val="accent3">
                        <a:shade val="90000"/>
                        <a:hueOff val="280340"/>
                        <a:satOff val="-6007"/>
                        <a:lumOff val="30812"/>
                        <a:alphaOff val="0"/>
                      </a:schemeClr>
                    </a:effectRef>
                    <a:fontRef idx="minor">
                      <a:schemeClr val="lt1"/>
                    </a:fontRef>
                  </p:style>
                </p:sp>
                <p:sp>
                  <p:nvSpPr>
                    <p:cNvPr id="68" name="Rounded Rectangle 88">
                      <a:extLst>
                        <a:ext uri="{FF2B5EF4-FFF2-40B4-BE49-F238E27FC236}">
                          <a16:creationId xmlns:a16="http://schemas.microsoft.com/office/drawing/2014/main" id="{509B10FA-3335-4ADA-8BAE-8F65E24F43C4}"/>
                        </a:ext>
                      </a:extLst>
                    </p:cNvPr>
                    <p:cNvSpPr/>
                    <p:nvPr/>
                  </p:nvSpPr>
                  <p:spPr>
                    <a:xfrm>
                      <a:off x="5592640" y="3945698"/>
                      <a:ext cx="1798639" cy="1363209"/>
                    </a:xfrm>
                    <a:prstGeom prst="roundRect">
                      <a:avLst>
                        <a:gd name="adj" fmla="val 10000"/>
                      </a:avLst>
                    </a:prstGeom>
                    <a:solidFill>
                      <a:schemeClr val="tx2">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txBody>
                    <a:bodyPr/>
                    <a:lstStyle/>
                    <a:p>
                      <a:pPr algn="ctr">
                        <a:defRPr/>
                      </a:pPr>
                      <a:r>
                        <a:rPr lang="en-US" sz="1200" dirty="0">
                          <a:solidFill>
                            <a:schemeClr val="tx1"/>
                          </a:solidFill>
                        </a:rPr>
                        <a:t>Administration</a:t>
                      </a:r>
                    </a:p>
                    <a:p>
                      <a:pPr algn="ctr">
                        <a:defRPr/>
                      </a:pPr>
                      <a:r>
                        <a:rPr lang="en-US" sz="1200" dirty="0">
                          <a:solidFill>
                            <a:schemeClr val="tx1"/>
                          </a:solidFill>
                        </a:rPr>
                        <a:t>Network Access</a:t>
                      </a:r>
                    </a:p>
                    <a:p>
                      <a:pPr algn="ctr">
                        <a:defRPr/>
                      </a:pPr>
                      <a:r>
                        <a:rPr lang="en-US" sz="1200" dirty="0">
                          <a:solidFill>
                            <a:schemeClr val="tx1"/>
                          </a:solidFill>
                        </a:rPr>
                        <a:t>Stop Loss Insurance</a:t>
                      </a:r>
                    </a:p>
                    <a:p>
                      <a:pPr algn="ctr">
                        <a:defRPr/>
                      </a:pPr>
                      <a:r>
                        <a:rPr lang="en-US" sz="1200" dirty="0">
                          <a:solidFill>
                            <a:schemeClr val="tx1"/>
                          </a:solidFill>
                        </a:rPr>
                        <a:t>Aggregate Insurance</a:t>
                      </a:r>
                    </a:p>
                    <a:p>
                      <a:pPr algn="ctr">
                        <a:defRPr/>
                      </a:pPr>
                      <a:r>
                        <a:rPr lang="en-US" sz="1200" dirty="0">
                          <a:solidFill>
                            <a:schemeClr val="tx1"/>
                          </a:solidFill>
                        </a:rPr>
                        <a:t>Actual Claims</a:t>
                      </a:r>
                    </a:p>
                  </p:txBody>
                </p:sp>
              </p:grpSp>
            </p:grpSp>
            <p:sp>
              <p:nvSpPr>
                <p:cNvPr id="55" name="Rounded Rectangle 4">
                  <a:extLst>
                    <a:ext uri="{FF2B5EF4-FFF2-40B4-BE49-F238E27FC236}">
                      <a16:creationId xmlns:a16="http://schemas.microsoft.com/office/drawing/2014/main" id="{3648236F-F8FE-40FD-AE7E-58121A990726}"/>
                    </a:ext>
                  </a:extLst>
                </p:cNvPr>
                <p:cNvSpPr/>
                <p:nvPr/>
              </p:nvSpPr>
              <p:spPr bwMode="auto">
                <a:xfrm>
                  <a:off x="7511476" y="2669009"/>
                  <a:ext cx="1480124" cy="768037"/>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endParaRPr lang="en-US" sz="1200" i="1" dirty="0">
                    <a:solidFill>
                      <a:schemeClr val="tx1"/>
                    </a:solidFill>
                  </a:endParaRPr>
                </a:p>
              </p:txBody>
            </p:sp>
            <p:sp>
              <p:nvSpPr>
                <p:cNvPr id="56" name="Rounded Rectangle 83">
                  <a:extLst>
                    <a:ext uri="{FF2B5EF4-FFF2-40B4-BE49-F238E27FC236}">
                      <a16:creationId xmlns:a16="http://schemas.microsoft.com/office/drawing/2014/main" id="{E4F3A7F8-4958-4AAF-91D4-7EFA30A313DD}"/>
                    </a:ext>
                  </a:extLst>
                </p:cNvPr>
                <p:cNvSpPr/>
                <p:nvPr/>
              </p:nvSpPr>
              <p:spPr bwMode="auto">
                <a:xfrm>
                  <a:off x="5150687" y="4706659"/>
                  <a:ext cx="2140202" cy="949162"/>
                </a:xfrm>
                <a:prstGeom prst="roundRect">
                  <a:avLst>
                    <a:gd name="adj" fmla="val 10000"/>
                  </a:avLst>
                </a:prstGeom>
                <a:solidFill>
                  <a:schemeClr val="tx2">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txBody>
                <a:bodyPr/>
                <a:lstStyle/>
                <a:p>
                  <a:pPr algn="ctr">
                    <a:defRPr/>
                  </a:pPr>
                  <a:r>
                    <a:rPr lang="en-US" sz="1400" dirty="0">
                      <a:solidFill>
                        <a:schemeClr val="tx1"/>
                      </a:solidFill>
                    </a:rPr>
                    <a:t>Profit / Reserves</a:t>
                  </a:r>
                </a:p>
                <a:p>
                  <a:pPr algn="ctr">
                    <a:defRPr/>
                  </a:pPr>
                  <a:r>
                    <a:rPr lang="en-US" sz="1100" i="1" dirty="0">
                      <a:solidFill>
                        <a:schemeClr val="tx1"/>
                      </a:solidFill>
                    </a:rPr>
                    <a:t>Split 50/50 with insurer</a:t>
                  </a:r>
                </a:p>
                <a:p>
                  <a:pPr algn="ctr">
                    <a:defRPr/>
                  </a:pPr>
                  <a:r>
                    <a:rPr lang="en-US" sz="1400" dirty="0">
                      <a:solidFill>
                        <a:schemeClr val="tx1"/>
                      </a:solidFill>
                    </a:rPr>
                    <a:t>  Potential Losses</a:t>
                  </a:r>
                </a:p>
                <a:p>
                  <a:pPr algn="ctr">
                    <a:defRPr/>
                  </a:pPr>
                  <a:r>
                    <a:rPr lang="en-US" sz="1100" i="1" dirty="0">
                      <a:solidFill>
                        <a:schemeClr val="tx1"/>
                      </a:solidFill>
                    </a:rPr>
                    <a:t>Paid by insurer</a:t>
                  </a:r>
                </a:p>
              </p:txBody>
            </p:sp>
          </p:grpSp>
        </p:grpSp>
        <p:sp>
          <p:nvSpPr>
            <p:cNvPr id="43" name="Right Arrow 40">
              <a:extLst>
                <a:ext uri="{FF2B5EF4-FFF2-40B4-BE49-F238E27FC236}">
                  <a16:creationId xmlns:a16="http://schemas.microsoft.com/office/drawing/2014/main" id="{9553D437-13B1-4507-A12E-1F6480AD0AE8}"/>
                </a:ext>
              </a:extLst>
            </p:cNvPr>
            <p:cNvSpPr/>
            <p:nvPr/>
          </p:nvSpPr>
          <p:spPr bwMode="auto">
            <a:xfrm rot="5400000">
              <a:off x="7595394" y="4560094"/>
              <a:ext cx="455612" cy="508000"/>
            </a:xfrm>
            <a:prstGeom prst="rightArrow">
              <a:avLst>
                <a:gd name="adj1" fmla="val 60000"/>
                <a:gd name="adj2" fmla="val 50000"/>
              </a:avLst>
            </a:prstGeom>
            <a:solidFill>
              <a:schemeClr val="bg2"/>
            </a:solidFill>
          </p:spPr>
          <p:style>
            <a:lnRef idx="0">
              <a:schemeClr val="accent3">
                <a:shade val="90000"/>
                <a:hueOff val="280340"/>
                <a:satOff val="-6007"/>
                <a:lumOff val="30812"/>
                <a:alphaOff val="0"/>
              </a:schemeClr>
            </a:lnRef>
            <a:fillRef idx="1">
              <a:schemeClr val="accent3">
                <a:shade val="90000"/>
                <a:hueOff val="280340"/>
                <a:satOff val="-6007"/>
                <a:lumOff val="30812"/>
                <a:alphaOff val="0"/>
              </a:schemeClr>
            </a:fillRef>
            <a:effectRef idx="0">
              <a:schemeClr val="accent3">
                <a:shade val="90000"/>
                <a:hueOff val="280340"/>
                <a:satOff val="-6007"/>
                <a:lumOff val="30812"/>
                <a:alphaOff val="0"/>
              </a:schemeClr>
            </a:effectRef>
            <a:fontRef idx="minor">
              <a:schemeClr val="lt1"/>
            </a:fontRef>
          </p:style>
        </p:sp>
      </p:grpSp>
      <p:grpSp>
        <p:nvGrpSpPr>
          <p:cNvPr id="80" name="Group 79">
            <a:extLst>
              <a:ext uri="{FF2B5EF4-FFF2-40B4-BE49-F238E27FC236}">
                <a16:creationId xmlns:a16="http://schemas.microsoft.com/office/drawing/2014/main" id="{3E5FE919-5EFF-4356-A7C3-67CFA53A8B9A}"/>
              </a:ext>
            </a:extLst>
          </p:cNvPr>
          <p:cNvGrpSpPr/>
          <p:nvPr/>
        </p:nvGrpSpPr>
        <p:grpSpPr>
          <a:xfrm>
            <a:off x="638150" y="1196976"/>
            <a:ext cx="3995738" cy="4645908"/>
            <a:chOff x="6483350" y="1195389"/>
            <a:chExt cx="3995738" cy="4645908"/>
          </a:xfrm>
        </p:grpSpPr>
        <p:grpSp>
          <p:nvGrpSpPr>
            <p:cNvPr id="81" name="Group 6">
              <a:extLst>
                <a:ext uri="{FF2B5EF4-FFF2-40B4-BE49-F238E27FC236}">
                  <a16:creationId xmlns:a16="http://schemas.microsoft.com/office/drawing/2014/main" id="{32B71318-964E-4C2A-87B9-36EBC7226065}"/>
                </a:ext>
              </a:extLst>
            </p:cNvPr>
            <p:cNvGrpSpPr>
              <a:grpSpLocks/>
            </p:cNvGrpSpPr>
            <p:nvPr/>
          </p:nvGrpSpPr>
          <p:grpSpPr bwMode="auto">
            <a:xfrm>
              <a:off x="6483350" y="1195389"/>
              <a:ext cx="3995738" cy="4645908"/>
              <a:chOff x="4753293" y="457200"/>
              <a:chExt cx="4238307" cy="5096837"/>
            </a:xfrm>
          </p:grpSpPr>
          <p:sp>
            <p:nvSpPr>
              <p:cNvPr id="83" name="Rounded Rectangle 4">
                <a:extLst>
                  <a:ext uri="{FF2B5EF4-FFF2-40B4-BE49-F238E27FC236}">
                    <a16:creationId xmlns:a16="http://schemas.microsoft.com/office/drawing/2014/main" id="{34681759-D5D5-41DC-9402-8FB7F8944A9B}"/>
                  </a:ext>
                </a:extLst>
              </p:cNvPr>
              <p:cNvSpPr/>
              <p:nvPr/>
            </p:nvSpPr>
            <p:spPr bwMode="auto">
              <a:xfrm>
                <a:off x="6329397" y="1758161"/>
                <a:ext cx="2140202" cy="407530"/>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endParaRPr lang="en-US" sz="1200" i="1" dirty="0">
                  <a:solidFill>
                    <a:schemeClr val="tx1"/>
                  </a:solidFill>
                </a:endParaRPr>
              </a:p>
            </p:txBody>
          </p:sp>
          <p:grpSp>
            <p:nvGrpSpPr>
              <p:cNvPr id="84" name="Group 5">
                <a:extLst>
                  <a:ext uri="{FF2B5EF4-FFF2-40B4-BE49-F238E27FC236}">
                    <a16:creationId xmlns:a16="http://schemas.microsoft.com/office/drawing/2014/main" id="{090C1CD6-EEF2-4387-BBE3-1320A23ACBB4}"/>
                  </a:ext>
                </a:extLst>
              </p:cNvPr>
              <p:cNvGrpSpPr>
                <a:grpSpLocks/>
              </p:cNvGrpSpPr>
              <p:nvPr/>
            </p:nvGrpSpPr>
            <p:grpSpPr bwMode="auto">
              <a:xfrm>
                <a:off x="4753293" y="457200"/>
                <a:ext cx="4238307" cy="5096837"/>
                <a:chOff x="4753293" y="457200"/>
                <a:chExt cx="4238307" cy="5096837"/>
              </a:xfrm>
            </p:grpSpPr>
            <p:grpSp>
              <p:nvGrpSpPr>
                <p:cNvPr id="85" name="Group 2">
                  <a:extLst>
                    <a:ext uri="{FF2B5EF4-FFF2-40B4-BE49-F238E27FC236}">
                      <a16:creationId xmlns:a16="http://schemas.microsoft.com/office/drawing/2014/main" id="{70ADD9E8-2A9D-4F43-9A05-A435FEDDCD5B}"/>
                    </a:ext>
                  </a:extLst>
                </p:cNvPr>
                <p:cNvGrpSpPr>
                  <a:grpSpLocks/>
                </p:cNvGrpSpPr>
                <p:nvPr/>
              </p:nvGrpSpPr>
              <p:grpSpPr bwMode="auto">
                <a:xfrm>
                  <a:off x="4753293" y="457200"/>
                  <a:ext cx="2758225" cy="3650355"/>
                  <a:chOff x="5090346" y="1094621"/>
                  <a:chExt cx="2715407" cy="4214286"/>
                </a:xfrm>
              </p:grpSpPr>
              <p:grpSp>
                <p:nvGrpSpPr>
                  <p:cNvPr id="88" name="Group 28">
                    <a:extLst>
                      <a:ext uri="{FF2B5EF4-FFF2-40B4-BE49-F238E27FC236}">
                        <a16:creationId xmlns:a16="http://schemas.microsoft.com/office/drawing/2014/main" id="{65ABD24A-E235-4F51-A0EC-F51ED04F1AC6}"/>
                      </a:ext>
                    </a:extLst>
                  </p:cNvPr>
                  <p:cNvGrpSpPr>
                    <a:grpSpLocks/>
                  </p:cNvGrpSpPr>
                  <p:nvPr/>
                </p:nvGrpSpPr>
                <p:grpSpPr bwMode="auto">
                  <a:xfrm>
                    <a:off x="5090346" y="1094621"/>
                    <a:ext cx="2715407" cy="3178534"/>
                    <a:chOff x="4457500" y="784915"/>
                    <a:chExt cx="3524481" cy="3592203"/>
                  </a:xfrm>
                </p:grpSpPr>
                <p:grpSp>
                  <p:nvGrpSpPr>
                    <p:cNvPr id="92" name="Group 29">
                      <a:extLst>
                        <a:ext uri="{FF2B5EF4-FFF2-40B4-BE49-F238E27FC236}">
                          <a16:creationId xmlns:a16="http://schemas.microsoft.com/office/drawing/2014/main" id="{7BC79070-D6EA-46A7-8093-86B2C56F2876}"/>
                        </a:ext>
                      </a:extLst>
                    </p:cNvPr>
                    <p:cNvGrpSpPr>
                      <a:grpSpLocks/>
                    </p:cNvGrpSpPr>
                    <p:nvPr/>
                  </p:nvGrpSpPr>
                  <p:grpSpPr bwMode="auto">
                    <a:xfrm>
                      <a:off x="4457500" y="784915"/>
                      <a:ext cx="3522331" cy="1031201"/>
                      <a:chOff x="595504" y="403915"/>
                      <a:chExt cx="2230809" cy="1031201"/>
                    </a:xfrm>
                  </p:grpSpPr>
                  <p:sp>
                    <p:nvSpPr>
                      <p:cNvPr id="101" name="Rounded Rectangle 98">
                        <a:extLst>
                          <a:ext uri="{FF2B5EF4-FFF2-40B4-BE49-F238E27FC236}">
                            <a16:creationId xmlns:a16="http://schemas.microsoft.com/office/drawing/2014/main" id="{97147E47-0BCA-441F-A511-17D830C2C5CF}"/>
                          </a:ext>
                        </a:extLst>
                      </p:cNvPr>
                      <p:cNvSpPr/>
                      <p:nvPr/>
                    </p:nvSpPr>
                    <p:spPr>
                      <a:xfrm>
                        <a:off x="595504" y="403915"/>
                        <a:ext cx="2230774" cy="1031628"/>
                      </a:xfrm>
                      <a:prstGeom prst="roundRect">
                        <a:avLst>
                          <a:gd name="adj" fmla="val 10000"/>
                        </a:avLst>
                      </a:prstGeom>
                      <a:solidFill>
                        <a:schemeClr val="accent1"/>
                      </a:solidFill>
                    </p:spPr>
                    <p:style>
                      <a:lnRef idx="2">
                        <a:schemeClr val="lt1">
                          <a:hueOff val="0"/>
                          <a:satOff val="0"/>
                          <a:lumOff val="0"/>
                          <a:alphaOff val="0"/>
                        </a:schemeClr>
                      </a:lnRef>
                      <a:fillRef idx="1">
                        <a:schemeClr val="accent3">
                          <a:shade val="50000"/>
                          <a:hueOff val="0"/>
                          <a:satOff val="0"/>
                          <a:lumOff val="0"/>
                          <a:alphaOff val="0"/>
                        </a:schemeClr>
                      </a:fillRef>
                      <a:effectRef idx="0">
                        <a:schemeClr val="accent3">
                          <a:shade val="50000"/>
                          <a:hueOff val="0"/>
                          <a:satOff val="0"/>
                          <a:lumOff val="0"/>
                          <a:alphaOff val="0"/>
                        </a:schemeClr>
                      </a:effectRef>
                      <a:fontRef idx="minor">
                        <a:schemeClr val="lt1"/>
                      </a:fontRef>
                    </p:style>
                  </p:sp>
                  <p:sp>
                    <p:nvSpPr>
                      <p:cNvPr id="102" name="Rounded Rectangle 4">
                        <a:extLst>
                          <a:ext uri="{FF2B5EF4-FFF2-40B4-BE49-F238E27FC236}">
                            <a16:creationId xmlns:a16="http://schemas.microsoft.com/office/drawing/2014/main" id="{CD5285B2-143B-4244-A346-B2EBD03FB74F}"/>
                          </a:ext>
                        </a:extLst>
                      </p:cNvPr>
                      <p:cNvSpPr/>
                      <p:nvPr/>
                    </p:nvSpPr>
                    <p:spPr>
                      <a:xfrm>
                        <a:off x="632298" y="487990"/>
                        <a:ext cx="2193980" cy="783947"/>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sz="2000" dirty="0">
                            <a:solidFill>
                              <a:schemeClr val="bg1"/>
                            </a:solidFill>
                          </a:rPr>
                          <a:t>Monthly Liability</a:t>
                        </a:r>
                      </a:p>
                      <a:p>
                        <a:pPr algn="ctr" defTabSz="1066800">
                          <a:lnSpc>
                            <a:spcPct val="90000"/>
                          </a:lnSpc>
                          <a:spcAft>
                            <a:spcPct val="35000"/>
                          </a:spcAft>
                          <a:defRPr/>
                        </a:pPr>
                        <a:r>
                          <a:rPr lang="en-US" sz="1600" i="1" dirty="0">
                            <a:solidFill>
                              <a:schemeClr val="bg1"/>
                            </a:solidFill>
                          </a:rPr>
                          <a:t>$86,221</a:t>
                        </a:r>
                      </a:p>
                    </p:txBody>
                  </p:sp>
                </p:grpSp>
                <p:grpSp>
                  <p:nvGrpSpPr>
                    <p:cNvPr id="93" name="Group 30">
                      <a:extLst>
                        <a:ext uri="{FF2B5EF4-FFF2-40B4-BE49-F238E27FC236}">
                          <a16:creationId xmlns:a16="http://schemas.microsoft.com/office/drawing/2014/main" id="{3B1652F6-A658-4FBA-A378-BAC70E77BC78}"/>
                        </a:ext>
                      </a:extLst>
                    </p:cNvPr>
                    <p:cNvGrpSpPr>
                      <a:grpSpLocks/>
                    </p:cNvGrpSpPr>
                    <p:nvPr/>
                  </p:nvGrpSpPr>
                  <p:grpSpPr bwMode="auto">
                    <a:xfrm>
                      <a:off x="5045045" y="1827814"/>
                      <a:ext cx="1554112" cy="549867"/>
                      <a:chOff x="1820542" y="1537303"/>
                      <a:chExt cx="1554112" cy="549867"/>
                    </a:xfrm>
                  </p:grpSpPr>
                  <p:sp>
                    <p:nvSpPr>
                      <p:cNvPr id="99" name="Right Arrow 96">
                        <a:extLst>
                          <a:ext uri="{FF2B5EF4-FFF2-40B4-BE49-F238E27FC236}">
                            <a16:creationId xmlns:a16="http://schemas.microsoft.com/office/drawing/2014/main" id="{03D6459E-4E2F-401B-AECA-4654F75B7890}"/>
                          </a:ext>
                        </a:extLst>
                      </p:cNvPr>
                      <p:cNvSpPr/>
                      <p:nvPr/>
                    </p:nvSpPr>
                    <p:spPr>
                      <a:xfrm rot="5400000">
                        <a:off x="2782067" y="1495453"/>
                        <a:ext cx="531720" cy="651955"/>
                      </a:xfrm>
                      <a:prstGeom prst="rightArrow">
                        <a:avLst>
                          <a:gd name="adj1" fmla="val 60000"/>
                          <a:gd name="adj2" fmla="val 50000"/>
                        </a:avLst>
                      </a:prstGeom>
                      <a:solidFill>
                        <a:schemeClr val="bg2"/>
                      </a:solidFill>
                    </p:spPr>
                    <p:style>
                      <a:lnRef idx="0">
                        <a:schemeClr val="accent3">
                          <a:shade val="90000"/>
                          <a:hueOff val="0"/>
                          <a:satOff val="0"/>
                          <a:lumOff val="0"/>
                          <a:alphaOff val="0"/>
                        </a:schemeClr>
                      </a:lnRef>
                      <a:fillRef idx="1">
                        <a:schemeClr val="accent3">
                          <a:shade val="90000"/>
                          <a:hueOff val="0"/>
                          <a:satOff val="0"/>
                          <a:lumOff val="0"/>
                          <a:alphaOff val="0"/>
                        </a:schemeClr>
                      </a:fillRef>
                      <a:effectRef idx="0">
                        <a:schemeClr val="accent3">
                          <a:shade val="90000"/>
                          <a:hueOff val="0"/>
                          <a:satOff val="0"/>
                          <a:lumOff val="0"/>
                          <a:alphaOff val="0"/>
                        </a:schemeClr>
                      </a:effectRef>
                      <a:fontRef idx="minor">
                        <a:schemeClr val="lt1"/>
                      </a:fontRef>
                    </p:style>
                  </p:sp>
                  <p:sp>
                    <p:nvSpPr>
                      <p:cNvPr id="100" name="Right Arrow 4">
                        <a:extLst>
                          <a:ext uri="{FF2B5EF4-FFF2-40B4-BE49-F238E27FC236}">
                            <a16:creationId xmlns:a16="http://schemas.microsoft.com/office/drawing/2014/main" id="{BCC6C784-0C4F-4434-9C25-0B5E142DE38D}"/>
                          </a:ext>
                        </a:extLst>
                      </p:cNvPr>
                      <p:cNvSpPr/>
                      <p:nvPr/>
                    </p:nvSpPr>
                    <p:spPr>
                      <a:xfrm>
                        <a:off x="1820402" y="1537392"/>
                        <a:ext cx="393754" cy="379476"/>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844550">
                          <a:lnSpc>
                            <a:spcPct val="90000"/>
                          </a:lnSpc>
                          <a:spcAft>
                            <a:spcPct val="35000"/>
                          </a:spcAft>
                          <a:defRPr/>
                        </a:pPr>
                        <a:endParaRPr lang="en-US" sz="1900">
                          <a:solidFill>
                            <a:schemeClr val="tx1"/>
                          </a:solidFill>
                        </a:endParaRPr>
                      </a:p>
                    </p:txBody>
                  </p:sp>
                </p:grpSp>
                <p:sp>
                  <p:nvSpPr>
                    <p:cNvPr id="94" name="Right Arrow 4">
                      <a:extLst>
                        <a:ext uri="{FF2B5EF4-FFF2-40B4-BE49-F238E27FC236}">
                          <a16:creationId xmlns:a16="http://schemas.microsoft.com/office/drawing/2014/main" id="{F286EC3A-3509-41FD-B433-86502ECE466B}"/>
                        </a:ext>
                      </a:extLst>
                    </p:cNvPr>
                    <p:cNvSpPr/>
                    <p:nvPr/>
                  </p:nvSpPr>
                  <p:spPr bwMode="auto">
                    <a:xfrm>
                      <a:off x="7592476" y="1882438"/>
                      <a:ext cx="387300" cy="379476"/>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844550">
                        <a:lnSpc>
                          <a:spcPct val="90000"/>
                        </a:lnSpc>
                        <a:spcAft>
                          <a:spcPct val="35000"/>
                        </a:spcAft>
                        <a:defRPr/>
                      </a:pPr>
                      <a:endParaRPr lang="en-US" sz="1900">
                        <a:solidFill>
                          <a:schemeClr val="tx1"/>
                        </a:solidFill>
                      </a:endParaRPr>
                    </a:p>
                  </p:txBody>
                </p:sp>
                <p:grpSp>
                  <p:nvGrpSpPr>
                    <p:cNvPr id="95" name="Group 35">
                      <a:extLst>
                        <a:ext uri="{FF2B5EF4-FFF2-40B4-BE49-F238E27FC236}">
                          <a16:creationId xmlns:a16="http://schemas.microsoft.com/office/drawing/2014/main" id="{1122CAA2-C89A-432D-9631-E302EEDE0FFA}"/>
                        </a:ext>
                      </a:extLst>
                    </p:cNvPr>
                    <p:cNvGrpSpPr>
                      <a:grpSpLocks/>
                    </p:cNvGrpSpPr>
                    <p:nvPr/>
                  </p:nvGrpSpPr>
                  <p:grpSpPr bwMode="auto">
                    <a:xfrm>
                      <a:off x="5101454" y="2463139"/>
                      <a:ext cx="2272091" cy="929888"/>
                      <a:chOff x="1847678" y="2024562"/>
                      <a:chExt cx="2739340" cy="1076691"/>
                    </a:xfrm>
                  </p:grpSpPr>
                  <p:sp>
                    <p:nvSpPr>
                      <p:cNvPr id="97" name="Rounded Rectangle 94">
                        <a:extLst>
                          <a:ext uri="{FF2B5EF4-FFF2-40B4-BE49-F238E27FC236}">
                            <a16:creationId xmlns:a16="http://schemas.microsoft.com/office/drawing/2014/main" id="{BBD5B3E3-3EEA-43E4-BFD7-068EBAADC6BE}"/>
                          </a:ext>
                        </a:extLst>
                      </p:cNvPr>
                      <p:cNvSpPr/>
                      <p:nvPr/>
                    </p:nvSpPr>
                    <p:spPr>
                      <a:xfrm>
                        <a:off x="2207533" y="2036255"/>
                        <a:ext cx="2018247" cy="1065572"/>
                      </a:xfrm>
                      <a:prstGeom prst="roundRect">
                        <a:avLst>
                          <a:gd name="adj" fmla="val 10000"/>
                        </a:avLst>
                      </a:prstGeom>
                      <a:solidFill>
                        <a:schemeClr val="accent1">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sp>
                  <p:sp>
                    <p:nvSpPr>
                      <p:cNvPr id="98" name="Rounded Rectangle 4">
                        <a:extLst>
                          <a:ext uri="{FF2B5EF4-FFF2-40B4-BE49-F238E27FC236}">
                            <a16:creationId xmlns:a16="http://schemas.microsoft.com/office/drawing/2014/main" id="{208BC970-B265-4381-92C0-80CEA7BC9FD2}"/>
                          </a:ext>
                        </a:extLst>
                      </p:cNvPr>
                      <p:cNvSpPr/>
                      <p:nvPr/>
                    </p:nvSpPr>
                    <p:spPr>
                      <a:xfrm>
                        <a:off x="1846948" y="2025730"/>
                        <a:ext cx="2739420" cy="1057678"/>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sz="1500" dirty="0">
                            <a:solidFill>
                              <a:schemeClr val="tx1"/>
                            </a:solidFill>
                          </a:rPr>
                          <a:t>Fixed Cost</a:t>
                        </a:r>
                      </a:p>
                      <a:p>
                        <a:pPr algn="ctr" defTabSz="1066800">
                          <a:lnSpc>
                            <a:spcPct val="90000"/>
                          </a:lnSpc>
                          <a:spcAft>
                            <a:spcPct val="35000"/>
                          </a:spcAft>
                          <a:defRPr/>
                        </a:pPr>
                        <a:r>
                          <a:rPr lang="en-US" sz="1600" i="1" dirty="0">
                            <a:solidFill>
                              <a:schemeClr val="tx1"/>
                            </a:solidFill>
                          </a:rPr>
                          <a:t>$86,221</a:t>
                        </a:r>
                      </a:p>
                    </p:txBody>
                  </p:sp>
                </p:grpSp>
                <p:sp>
                  <p:nvSpPr>
                    <p:cNvPr id="96" name="Right Arrow 4">
                      <a:extLst>
                        <a:ext uri="{FF2B5EF4-FFF2-40B4-BE49-F238E27FC236}">
                          <a16:creationId xmlns:a16="http://schemas.microsoft.com/office/drawing/2014/main" id="{35C1BBAE-FE47-48C7-9FEE-63024ECEA346}"/>
                        </a:ext>
                      </a:extLst>
                    </p:cNvPr>
                    <p:cNvSpPr/>
                    <p:nvPr/>
                  </p:nvSpPr>
                  <p:spPr bwMode="auto">
                    <a:xfrm>
                      <a:off x="7592476" y="3993411"/>
                      <a:ext cx="389451" cy="384019"/>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844550">
                        <a:lnSpc>
                          <a:spcPct val="90000"/>
                        </a:lnSpc>
                        <a:spcAft>
                          <a:spcPct val="35000"/>
                        </a:spcAft>
                        <a:defRPr/>
                      </a:pPr>
                      <a:endParaRPr lang="en-US" sz="1900">
                        <a:solidFill>
                          <a:schemeClr val="tx1"/>
                        </a:solidFill>
                      </a:endParaRPr>
                    </a:p>
                  </p:txBody>
                </p:sp>
              </p:grpSp>
              <p:grpSp>
                <p:nvGrpSpPr>
                  <p:cNvPr id="89" name="Group 1">
                    <a:extLst>
                      <a:ext uri="{FF2B5EF4-FFF2-40B4-BE49-F238E27FC236}">
                        <a16:creationId xmlns:a16="http://schemas.microsoft.com/office/drawing/2014/main" id="{E8825A0E-EFBA-47B4-98B6-E52173D9011D}"/>
                      </a:ext>
                    </a:extLst>
                  </p:cNvPr>
                  <p:cNvGrpSpPr>
                    <a:grpSpLocks/>
                  </p:cNvGrpSpPr>
                  <p:nvPr/>
                </p:nvGrpSpPr>
                <p:grpSpPr bwMode="auto">
                  <a:xfrm>
                    <a:off x="5592639" y="3432986"/>
                    <a:ext cx="1798639" cy="1875921"/>
                    <a:chOff x="5592639" y="3432986"/>
                    <a:chExt cx="1798639" cy="1875921"/>
                  </a:xfrm>
                </p:grpSpPr>
                <p:sp>
                  <p:nvSpPr>
                    <p:cNvPr id="90" name="Right Arrow 87">
                      <a:extLst>
                        <a:ext uri="{FF2B5EF4-FFF2-40B4-BE49-F238E27FC236}">
                          <a16:creationId xmlns:a16="http://schemas.microsoft.com/office/drawing/2014/main" id="{79F5CEC1-2456-4084-862F-1452F4D7D083}"/>
                        </a:ext>
                      </a:extLst>
                    </p:cNvPr>
                    <p:cNvSpPr/>
                    <p:nvPr/>
                  </p:nvSpPr>
                  <p:spPr>
                    <a:xfrm rot="5400000">
                      <a:off x="6224229" y="3418073"/>
                      <a:ext cx="500648" cy="530474"/>
                    </a:xfrm>
                    <a:prstGeom prst="rightArrow">
                      <a:avLst>
                        <a:gd name="adj1" fmla="val 60000"/>
                        <a:gd name="adj2" fmla="val 50000"/>
                      </a:avLst>
                    </a:prstGeom>
                    <a:solidFill>
                      <a:schemeClr val="bg2"/>
                    </a:solidFill>
                  </p:spPr>
                  <p:style>
                    <a:lnRef idx="0">
                      <a:schemeClr val="accent3">
                        <a:shade val="90000"/>
                        <a:hueOff val="280340"/>
                        <a:satOff val="-6007"/>
                        <a:lumOff val="30812"/>
                        <a:alphaOff val="0"/>
                      </a:schemeClr>
                    </a:lnRef>
                    <a:fillRef idx="1">
                      <a:schemeClr val="accent3">
                        <a:shade val="90000"/>
                        <a:hueOff val="280340"/>
                        <a:satOff val="-6007"/>
                        <a:lumOff val="30812"/>
                        <a:alphaOff val="0"/>
                      </a:schemeClr>
                    </a:fillRef>
                    <a:effectRef idx="0">
                      <a:schemeClr val="accent3">
                        <a:shade val="90000"/>
                        <a:hueOff val="280340"/>
                        <a:satOff val="-6007"/>
                        <a:lumOff val="30812"/>
                        <a:alphaOff val="0"/>
                      </a:schemeClr>
                    </a:effectRef>
                    <a:fontRef idx="minor">
                      <a:schemeClr val="lt1"/>
                    </a:fontRef>
                  </p:style>
                </p:sp>
                <p:sp>
                  <p:nvSpPr>
                    <p:cNvPr id="91" name="Rounded Rectangle 88">
                      <a:extLst>
                        <a:ext uri="{FF2B5EF4-FFF2-40B4-BE49-F238E27FC236}">
                          <a16:creationId xmlns:a16="http://schemas.microsoft.com/office/drawing/2014/main" id="{3DA91900-13AC-45DF-9A02-B7AFC87AC895}"/>
                        </a:ext>
                      </a:extLst>
                    </p:cNvPr>
                    <p:cNvSpPr/>
                    <p:nvPr/>
                  </p:nvSpPr>
                  <p:spPr>
                    <a:xfrm>
                      <a:off x="5592639" y="3945698"/>
                      <a:ext cx="1798639" cy="1363209"/>
                    </a:xfrm>
                    <a:prstGeom prst="roundRect">
                      <a:avLst>
                        <a:gd name="adj" fmla="val 10000"/>
                      </a:avLst>
                    </a:prstGeom>
                    <a:solidFill>
                      <a:schemeClr val="tx2">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txBody>
                    <a:bodyPr/>
                    <a:lstStyle/>
                    <a:p>
                      <a:pPr algn="ctr">
                        <a:defRPr/>
                      </a:pPr>
                      <a:r>
                        <a:rPr lang="en-US" sz="1200" dirty="0">
                          <a:solidFill>
                            <a:schemeClr val="tx1"/>
                          </a:solidFill>
                        </a:rPr>
                        <a:t>Administration</a:t>
                      </a:r>
                    </a:p>
                    <a:p>
                      <a:pPr algn="ctr">
                        <a:defRPr/>
                      </a:pPr>
                      <a:r>
                        <a:rPr lang="en-US" sz="1200" dirty="0">
                          <a:solidFill>
                            <a:schemeClr val="tx1"/>
                          </a:solidFill>
                        </a:rPr>
                        <a:t>Network Access</a:t>
                      </a:r>
                    </a:p>
                    <a:p>
                      <a:pPr algn="ctr">
                        <a:defRPr/>
                      </a:pPr>
                      <a:r>
                        <a:rPr lang="en-US" sz="1200" dirty="0">
                          <a:solidFill>
                            <a:schemeClr val="tx1"/>
                          </a:solidFill>
                        </a:rPr>
                        <a:t>Actual Claims</a:t>
                      </a:r>
                    </a:p>
                    <a:p>
                      <a:pPr algn="ctr">
                        <a:defRPr/>
                      </a:pPr>
                      <a:r>
                        <a:rPr lang="en-US" sz="1200" dirty="0">
                          <a:solidFill>
                            <a:schemeClr val="tx1"/>
                          </a:solidFill>
                        </a:rPr>
                        <a:t>ACA Fees</a:t>
                      </a:r>
                    </a:p>
                  </p:txBody>
                </p:sp>
              </p:grpSp>
            </p:grpSp>
            <p:sp>
              <p:nvSpPr>
                <p:cNvPr id="86" name="Rounded Rectangle 4">
                  <a:extLst>
                    <a:ext uri="{FF2B5EF4-FFF2-40B4-BE49-F238E27FC236}">
                      <a16:creationId xmlns:a16="http://schemas.microsoft.com/office/drawing/2014/main" id="{EF8F09BA-5D95-402B-9E28-DD12E219199C}"/>
                    </a:ext>
                  </a:extLst>
                </p:cNvPr>
                <p:cNvSpPr/>
                <p:nvPr/>
              </p:nvSpPr>
              <p:spPr bwMode="auto">
                <a:xfrm>
                  <a:off x="7511476" y="2669009"/>
                  <a:ext cx="1480124" cy="768037"/>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endParaRPr lang="en-US" sz="1200" i="1" dirty="0">
                    <a:solidFill>
                      <a:schemeClr val="tx1"/>
                    </a:solidFill>
                  </a:endParaRPr>
                </a:p>
              </p:txBody>
            </p:sp>
            <p:sp>
              <p:nvSpPr>
                <p:cNvPr id="87" name="Rounded Rectangle 83">
                  <a:extLst>
                    <a:ext uri="{FF2B5EF4-FFF2-40B4-BE49-F238E27FC236}">
                      <a16:creationId xmlns:a16="http://schemas.microsoft.com/office/drawing/2014/main" id="{A2FCAF0B-C307-4220-9895-1B11B85433DF}"/>
                    </a:ext>
                  </a:extLst>
                </p:cNvPr>
                <p:cNvSpPr/>
                <p:nvPr/>
              </p:nvSpPr>
              <p:spPr bwMode="auto">
                <a:xfrm>
                  <a:off x="5103537" y="4604875"/>
                  <a:ext cx="2140202" cy="949162"/>
                </a:xfrm>
                <a:prstGeom prst="roundRect">
                  <a:avLst>
                    <a:gd name="adj" fmla="val 10000"/>
                  </a:avLst>
                </a:prstGeom>
                <a:solidFill>
                  <a:schemeClr val="tx2">
                    <a:lumMod val="60000"/>
                    <a:lumOff val="40000"/>
                  </a:schemeClr>
                </a:solidFill>
              </p:spPr>
              <p:style>
                <a:lnRef idx="2">
                  <a:schemeClr val="lt1">
                    <a:hueOff val="0"/>
                    <a:satOff val="0"/>
                    <a:lumOff val="0"/>
                    <a:alphaOff val="0"/>
                  </a:schemeClr>
                </a:lnRef>
                <a:fillRef idx="1">
                  <a:schemeClr val="accent3">
                    <a:shade val="50000"/>
                    <a:hueOff val="178370"/>
                    <a:satOff val="-2846"/>
                    <a:lumOff val="27405"/>
                    <a:alphaOff val="0"/>
                  </a:schemeClr>
                </a:fillRef>
                <a:effectRef idx="0">
                  <a:schemeClr val="accent3">
                    <a:shade val="50000"/>
                    <a:hueOff val="178370"/>
                    <a:satOff val="-2846"/>
                    <a:lumOff val="27405"/>
                    <a:alphaOff val="0"/>
                  </a:schemeClr>
                </a:effectRef>
                <a:fontRef idx="minor">
                  <a:schemeClr val="lt1"/>
                </a:fontRef>
              </p:style>
              <p:txBody>
                <a:bodyPr/>
                <a:lstStyle/>
                <a:p>
                  <a:pPr algn="ctr">
                    <a:defRPr/>
                  </a:pPr>
                  <a:r>
                    <a:rPr lang="en-US" sz="1400" dirty="0">
                      <a:solidFill>
                        <a:schemeClr val="tx1"/>
                      </a:solidFill>
                    </a:rPr>
                    <a:t>Insurer Profits or Loss</a:t>
                  </a:r>
                  <a:endParaRPr lang="en-US" sz="1100" i="1" dirty="0">
                    <a:solidFill>
                      <a:schemeClr val="tx1"/>
                    </a:solidFill>
                  </a:endParaRPr>
                </a:p>
              </p:txBody>
            </p:sp>
          </p:grpSp>
        </p:grpSp>
        <p:sp>
          <p:nvSpPr>
            <p:cNvPr id="82" name="Right Arrow 40">
              <a:extLst>
                <a:ext uri="{FF2B5EF4-FFF2-40B4-BE49-F238E27FC236}">
                  <a16:creationId xmlns:a16="http://schemas.microsoft.com/office/drawing/2014/main" id="{5BEF451C-BAC0-45DE-8746-B4BAA6ED6E4E}"/>
                </a:ext>
              </a:extLst>
            </p:cNvPr>
            <p:cNvSpPr/>
            <p:nvPr/>
          </p:nvSpPr>
          <p:spPr bwMode="auto">
            <a:xfrm rot="5400000">
              <a:off x="7595394" y="4560094"/>
              <a:ext cx="455612" cy="508000"/>
            </a:xfrm>
            <a:prstGeom prst="rightArrow">
              <a:avLst>
                <a:gd name="adj1" fmla="val 60000"/>
                <a:gd name="adj2" fmla="val 50000"/>
              </a:avLst>
            </a:prstGeom>
            <a:solidFill>
              <a:schemeClr val="bg2"/>
            </a:solidFill>
          </p:spPr>
          <p:style>
            <a:lnRef idx="0">
              <a:schemeClr val="accent3">
                <a:shade val="90000"/>
                <a:hueOff val="280340"/>
                <a:satOff val="-6007"/>
                <a:lumOff val="30812"/>
                <a:alphaOff val="0"/>
              </a:schemeClr>
            </a:lnRef>
            <a:fillRef idx="1">
              <a:schemeClr val="accent3">
                <a:shade val="90000"/>
                <a:hueOff val="280340"/>
                <a:satOff val="-6007"/>
                <a:lumOff val="30812"/>
                <a:alphaOff val="0"/>
              </a:schemeClr>
            </a:fillRef>
            <a:effectRef idx="0">
              <a:schemeClr val="accent3">
                <a:shade val="90000"/>
                <a:hueOff val="280340"/>
                <a:satOff val="-6007"/>
                <a:lumOff val="30812"/>
                <a:alphaOff val="0"/>
              </a:schemeClr>
            </a:effectRef>
            <a:fontRef idx="minor">
              <a:schemeClr val="lt1"/>
            </a:fontRef>
          </p:style>
        </p:sp>
      </p:grpSp>
      <p:sp>
        <p:nvSpPr>
          <p:cNvPr id="103" name="TextBox 102">
            <a:extLst>
              <a:ext uri="{FF2B5EF4-FFF2-40B4-BE49-F238E27FC236}">
                <a16:creationId xmlns:a16="http://schemas.microsoft.com/office/drawing/2014/main" id="{9431B476-8E04-4FE5-92E1-662BB3D114D7}"/>
              </a:ext>
            </a:extLst>
          </p:cNvPr>
          <p:cNvSpPr txBox="1"/>
          <p:nvPr/>
        </p:nvSpPr>
        <p:spPr>
          <a:xfrm>
            <a:off x="0" y="6128993"/>
            <a:ext cx="12192000" cy="338554"/>
          </a:xfrm>
          <a:prstGeom prst="rect">
            <a:avLst/>
          </a:prstGeom>
          <a:noFill/>
        </p:spPr>
        <p:txBody>
          <a:bodyPr wrap="square" rtlCol="0">
            <a:spAutoFit/>
          </a:bodyPr>
          <a:lstStyle/>
          <a:p>
            <a:pPr algn="ctr"/>
            <a:r>
              <a:rPr lang="en-US" sz="1600" i="1" dirty="0"/>
              <a:t>When pricing fully-insured, level-funded, and partially self-funded, costs vary due to the difference in product types.</a:t>
            </a:r>
          </a:p>
        </p:txBody>
      </p:sp>
    </p:spTree>
    <p:extLst>
      <p:ext uri="{BB962C8B-B14F-4D97-AF65-F5344CB8AC3E}">
        <p14:creationId xmlns:p14="http://schemas.microsoft.com/office/powerpoint/2010/main" val="3370373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D4550-107F-478D-8F0F-47D69BDB521D}"/>
              </a:ext>
            </a:extLst>
          </p:cNvPr>
          <p:cNvSpPr>
            <a:spLocks noGrp="1"/>
          </p:cNvSpPr>
          <p:nvPr>
            <p:ph type="title"/>
          </p:nvPr>
        </p:nvSpPr>
        <p:spPr/>
        <p:txBody>
          <a:bodyPr/>
          <a:lstStyle/>
          <a:p>
            <a:r>
              <a:rPr lang="en-US" dirty="0"/>
              <a:t>Funding: Example</a:t>
            </a:r>
          </a:p>
        </p:txBody>
      </p:sp>
      <p:sp>
        <p:nvSpPr>
          <p:cNvPr id="3" name="Content Placeholder 2">
            <a:extLst>
              <a:ext uri="{FF2B5EF4-FFF2-40B4-BE49-F238E27FC236}">
                <a16:creationId xmlns:a16="http://schemas.microsoft.com/office/drawing/2014/main" id="{D95DBD96-1A54-4636-BFC7-7BF4F4739831}"/>
              </a:ext>
            </a:extLst>
          </p:cNvPr>
          <p:cNvSpPr>
            <a:spLocks noGrp="1"/>
          </p:cNvSpPr>
          <p:nvPr>
            <p:ph idx="1"/>
          </p:nvPr>
        </p:nvSpPr>
        <p:spPr/>
        <p:txBody>
          <a:bodyPr>
            <a:normAutofit/>
          </a:bodyPr>
          <a:lstStyle/>
          <a:p>
            <a:r>
              <a:rPr lang="en-US" sz="2400" dirty="0">
                <a:effectLst/>
                <a:latin typeface="Calibri" panose="020F0502020204030204" pitchFamily="34" charset="0"/>
                <a:ea typeface="Times New Roman" panose="02020603050405020304" pitchFamily="18" charset="0"/>
              </a:rPr>
              <a:t>Scenario: Large employer (100+ employees) that had a fully-insured health plan. </a:t>
            </a:r>
          </a:p>
          <a:p>
            <a:r>
              <a:rPr lang="en-US" sz="2400" dirty="0">
                <a:latin typeface="Calibri" panose="020F0502020204030204" pitchFamily="34" charset="0"/>
                <a:ea typeface="Times New Roman" panose="02020603050405020304" pitchFamily="18" charset="0"/>
              </a:rPr>
              <a:t>Recommendation: </a:t>
            </a:r>
            <a:r>
              <a:rPr lang="en-US" sz="2400" dirty="0">
                <a:effectLst/>
                <a:latin typeface="Calibri" panose="020F0502020204030204" pitchFamily="34" charset="0"/>
                <a:ea typeface="Times New Roman" panose="02020603050405020304" pitchFamily="18" charset="0"/>
              </a:rPr>
              <a:t>After a thorough evaluation of their cash flow needs, continued rising healthcare costs, and desire for transparency into their health plan, we made the recommendation to transition to a partially self-funded health plan.</a:t>
            </a:r>
          </a:p>
          <a:p>
            <a:r>
              <a:rPr lang="en-US" sz="2400" dirty="0">
                <a:latin typeface="Calibri" panose="020F0502020204030204" pitchFamily="34" charset="0"/>
              </a:rPr>
              <a:t>Outcome:</a:t>
            </a:r>
          </a:p>
          <a:p>
            <a:pPr lvl="1"/>
            <a:r>
              <a:rPr lang="en-US" sz="1800" dirty="0">
                <a:latin typeface="Calibri" panose="020F0502020204030204" pitchFamily="34" charset="0"/>
                <a:ea typeface="Times New Roman" panose="02020603050405020304" pitchFamily="18" charset="0"/>
              </a:rPr>
              <a:t>Subsequent claims and renewal illustrations have shown significant savings in actual spend verses their anticipated premiums, had the Company remained fully-insured.</a:t>
            </a:r>
          </a:p>
          <a:p>
            <a:pPr lvl="1"/>
            <a:r>
              <a:rPr lang="en-US" sz="1800" dirty="0">
                <a:latin typeface="Calibri" panose="020F0502020204030204" pitchFamily="34" charset="0"/>
              </a:rPr>
              <a:t>More control over plan design at renewal.</a:t>
            </a:r>
          </a:p>
          <a:p>
            <a:pPr lvl="1"/>
            <a:r>
              <a:rPr lang="en-US" sz="1800" dirty="0">
                <a:latin typeface="Calibri" panose="020F0502020204030204" pitchFamily="34" charset="0"/>
              </a:rPr>
              <a:t>Ability to shop the reinsurance market annually to offer more competitive options for the Company at renewal.</a:t>
            </a:r>
          </a:p>
          <a:p>
            <a:pPr lvl="1"/>
            <a:r>
              <a:rPr lang="en-US" sz="1800" dirty="0">
                <a:latin typeface="Calibri" panose="020F0502020204030204" pitchFamily="34" charset="0"/>
              </a:rPr>
              <a:t>Stabilized plan spend, which allowed minimal employee cost increases and plan design changes at subsequent renewals.</a:t>
            </a:r>
          </a:p>
        </p:txBody>
      </p:sp>
    </p:spTree>
    <p:extLst>
      <p:ext uri="{BB962C8B-B14F-4D97-AF65-F5344CB8AC3E}">
        <p14:creationId xmlns:p14="http://schemas.microsoft.com/office/powerpoint/2010/main" val="2951512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D4550-107F-478D-8F0F-47D69BDB521D}"/>
              </a:ext>
            </a:extLst>
          </p:cNvPr>
          <p:cNvSpPr>
            <a:spLocks noGrp="1"/>
          </p:cNvSpPr>
          <p:nvPr>
            <p:ph type="title"/>
          </p:nvPr>
        </p:nvSpPr>
        <p:spPr/>
        <p:txBody>
          <a:bodyPr/>
          <a:lstStyle/>
          <a:p>
            <a:r>
              <a:rPr lang="en-US" dirty="0"/>
              <a:t>Funding: Example</a:t>
            </a:r>
          </a:p>
        </p:txBody>
      </p:sp>
      <p:pic>
        <p:nvPicPr>
          <p:cNvPr id="6" name="Picture 5">
            <a:extLst>
              <a:ext uri="{FF2B5EF4-FFF2-40B4-BE49-F238E27FC236}">
                <a16:creationId xmlns:a16="http://schemas.microsoft.com/office/drawing/2014/main" id="{75C2D396-B273-4325-A03B-A2AFCF1B9373}"/>
              </a:ext>
            </a:extLst>
          </p:cNvPr>
          <p:cNvPicPr>
            <a:picLocks noChangeAspect="1"/>
          </p:cNvPicPr>
          <p:nvPr/>
        </p:nvPicPr>
        <p:blipFill>
          <a:blip r:embed="rId2"/>
          <a:stretch>
            <a:fillRect/>
          </a:stretch>
        </p:blipFill>
        <p:spPr>
          <a:xfrm>
            <a:off x="442364" y="1804112"/>
            <a:ext cx="11307272" cy="2320018"/>
          </a:xfrm>
          <a:prstGeom prst="rect">
            <a:avLst/>
          </a:prstGeom>
        </p:spPr>
      </p:pic>
    </p:spTree>
    <p:extLst>
      <p:ext uri="{BB962C8B-B14F-4D97-AF65-F5344CB8AC3E}">
        <p14:creationId xmlns:p14="http://schemas.microsoft.com/office/powerpoint/2010/main" val="334242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9EB84-3ADD-4730-A976-9A8ECDBB605E}"/>
              </a:ext>
            </a:extLst>
          </p:cNvPr>
          <p:cNvSpPr>
            <a:spLocks noGrp="1"/>
          </p:cNvSpPr>
          <p:nvPr>
            <p:ph type="ctrTitle"/>
          </p:nvPr>
        </p:nvSpPr>
        <p:spPr/>
        <p:txBody>
          <a:bodyPr/>
          <a:lstStyle/>
          <a:p>
            <a:r>
              <a:rPr lang="en-US" dirty="0"/>
              <a:t>Strategic Plan Design</a:t>
            </a:r>
          </a:p>
        </p:txBody>
      </p:sp>
    </p:spTree>
    <p:extLst>
      <p:ext uri="{BB962C8B-B14F-4D97-AF65-F5344CB8AC3E}">
        <p14:creationId xmlns:p14="http://schemas.microsoft.com/office/powerpoint/2010/main" val="2839373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864D3-F923-477C-A647-7CD4CC9A3F48}"/>
              </a:ext>
            </a:extLst>
          </p:cNvPr>
          <p:cNvSpPr>
            <a:spLocks noGrp="1"/>
          </p:cNvSpPr>
          <p:nvPr>
            <p:ph type="title"/>
          </p:nvPr>
        </p:nvSpPr>
        <p:spPr/>
        <p:txBody>
          <a:bodyPr/>
          <a:lstStyle/>
          <a:p>
            <a:r>
              <a:rPr lang="en-US" dirty="0"/>
              <a:t>Strategic Plan Design</a:t>
            </a:r>
          </a:p>
        </p:txBody>
      </p:sp>
      <p:pic>
        <p:nvPicPr>
          <p:cNvPr id="6" name="Picture 5">
            <a:extLst>
              <a:ext uri="{FF2B5EF4-FFF2-40B4-BE49-F238E27FC236}">
                <a16:creationId xmlns:a16="http://schemas.microsoft.com/office/drawing/2014/main" id="{8CDCFA40-27E0-4FBE-AF1B-77A6B8F862B5}"/>
              </a:ext>
            </a:extLst>
          </p:cNvPr>
          <p:cNvPicPr>
            <a:picLocks noChangeAspect="1"/>
          </p:cNvPicPr>
          <p:nvPr/>
        </p:nvPicPr>
        <p:blipFill>
          <a:blip r:embed="rId2"/>
          <a:stretch>
            <a:fillRect/>
          </a:stretch>
        </p:blipFill>
        <p:spPr>
          <a:xfrm>
            <a:off x="1109358" y="3768851"/>
            <a:ext cx="2658086" cy="2414225"/>
          </a:xfrm>
          <a:prstGeom prst="rect">
            <a:avLst/>
          </a:prstGeom>
        </p:spPr>
      </p:pic>
      <p:pic>
        <p:nvPicPr>
          <p:cNvPr id="7" name="Picture 6">
            <a:extLst>
              <a:ext uri="{FF2B5EF4-FFF2-40B4-BE49-F238E27FC236}">
                <a16:creationId xmlns:a16="http://schemas.microsoft.com/office/drawing/2014/main" id="{AB377367-43F6-4FC6-8C98-FB1083874A6B}"/>
              </a:ext>
            </a:extLst>
          </p:cNvPr>
          <p:cNvPicPr>
            <a:picLocks noChangeAspect="1"/>
          </p:cNvPicPr>
          <p:nvPr/>
        </p:nvPicPr>
        <p:blipFill>
          <a:blip r:embed="rId2"/>
          <a:stretch>
            <a:fillRect/>
          </a:stretch>
        </p:blipFill>
        <p:spPr>
          <a:xfrm>
            <a:off x="1621191" y="3428999"/>
            <a:ext cx="2658086" cy="2414225"/>
          </a:xfrm>
          <a:prstGeom prst="rect">
            <a:avLst/>
          </a:prstGeom>
        </p:spPr>
      </p:pic>
      <p:sp>
        <p:nvSpPr>
          <p:cNvPr id="9" name="Rectangle 8">
            <a:extLst>
              <a:ext uri="{FF2B5EF4-FFF2-40B4-BE49-F238E27FC236}">
                <a16:creationId xmlns:a16="http://schemas.microsoft.com/office/drawing/2014/main" id="{32D016F3-B533-46EF-99E5-C3A8D7A60C38}"/>
              </a:ext>
            </a:extLst>
          </p:cNvPr>
          <p:cNvSpPr/>
          <p:nvPr/>
        </p:nvSpPr>
        <p:spPr>
          <a:xfrm>
            <a:off x="1008345" y="3428999"/>
            <a:ext cx="2759099" cy="275407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B4E1521A-4888-43DD-858F-7D4299B02445}"/>
              </a:ext>
            </a:extLst>
          </p:cNvPr>
          <p:cNvPicPr>
            <a:picLocks noChangeAspect="1"/>
          </p:cNvPicPr>
          <p:nvPr/>
        </p:nvPicPr>
        <p:blipFill>
          <a:blip r:embed="rId3"/>
          <a:stretch>
            <a:fillRect/>
          </a:stretch>
        </p:blipFill>
        <p:spPr>
          <a:xfrm>
            <a:off x="4380290" y="3415252"/>
            <a:ext cx="2773920" cy="2767824"/>
          </a:xfrm>
          <a:prstGeom prst="rect">
            <a:avLst/>
          </a:prstGeom>
          <a:solidFill>
            <a:schemeClr val="accent1">
              <a:lumMod val="40000"/>
              <a:lumOff val="60000"/>
            </a:schemeClr>
          </a:solidFill>
        </p:spPr>
      </p:pic>
      <p:pic>
        <p:nvPicPr>
          <p:cNvPr id="11" name="Picture 10">
            <a:extLst>
              <a:ext uri="{FF2B5EF4-FFF2-40B4-BE49-F238E27FC236}">
                <a16:creationId xmlns:a16="http://schemas.microsoft.com/office/drawing/2014/main" id="{D4E3ECF3-0369-4611-9CD2-7B37959400B3}"/>
              </a:ext>
            </a:extLst>
          </p:cNvPr>
          <p:cNvPicPr>
            <a:picLocks noChangeAspect="1"/>
          </p:cNvPicPr>
          <p:nvPr/>
        </p:nvPicPr>
        <p:blipFill>
          <a:blip r:embed="rId3"/>
          <a:stretch>
            <a:fillRect/>
          </a:stretch>
        </p:blipFill>
        <p:spPr>
          <a:xfrm>
            <a:off x="7665600" y="3422125"/>
            <a:ext cx="2773920" cy="2767824"/>
          </a:xfrm>
          <a:prstGeom prst="rect">
            <a:avLst/>
          </a:prstGeom>
          <a:solidFill>
            <a:schemeClr val="accent6">
              <a:lumMod val="20000"/>
              <a:lumOff val="80000"/>
            </a:schemeClr>
          </a:solidFill>
        </p:spPr>
      </p:pic>
      <p:sp>
        <p:nvSpPr>
          <p:cNvPr id="12" name="TextBox 11">
            <a:extLst>
              <a:ext uri="{FF2B5EF4-FFF2-40B4-BE49-F238E27FC236}">
                <a16:creationId xmlns:a16="http://schemas.microsoft.com/office/drawing/2014/main" id="{254B05A4-EF89-4940-B8B9-56DBB8E5647F}"/>
              </a:ext>
            </a:extLst>
          </p:cNvPr>
          <p:cNvSpPr txBox="1"/>
          <p:nvPr/>
        </p:nvSpPr>
        <p:spPr>
          <a:xfrm>
            <a:off x="1008345" y="3557844"/>
            <a:ext cx="2759099" cy="461665"/>
          </a:xfrm>
          <a:prstGeom prst="rect">
            <a:avLst/>
          </a:prstGeom>
          <a:noFill/>
        </p:spPr>
        <p:txBody>
          <a:bodyPr wrap="square" rtlCol="0">
            <a:spAutoFit/>
          </a:bodyPr>
          <a:lstStyle/>
          <a:p>
            <a:pPr algn="ctr"/>
            <a:r>
              <a:rPr lang="en-US" sz="2400" dirty="0"/>
              <a:t>Offerings</a:t>
            </a:r>
          </a:p>
        </p:txBody>
      </p:sp>
      <p:sp>
        <p:nvSpPr>
          <p:cNvPr id="15" name="TextBox 14">
            <a:extLst>
              <a:ext uri="{FF2B5EF4-FFF2-40B4-BE49-F238E27FC236}">
                <a16:creationId xmlns:a16="http://schemas.microsoft.com/office/drawing/2014/main" id="{5378A348-95BC-4AE7-8798-094E001F1125}"/>
              </a:ext>
            </a:extLst>
          </p:cNvPr>
          <p:cNvSpPr txBox="1"/>
          <p:nvPr/>
        </p:nvSpPr>
        <p:spPr>
          <a:xfrm>
            <a:off x="4410606" y="3557844"/>
            <a:ext cx="2743603" cy="461665"/>
          </a:xfrm>
          <a:prstGeom prst="rect">
            <a:avLst/>
          </a:prstGeom>
          <a:noFill/>
        </p:spPr>
        <p:txBody>
          <a:bodyPr wrap="square" rtlCol="0">
            <a:spAutoFit/>
          </a:bodyPr>
          <a:lstStyle/>
          <a:p>
            <a:pPr algn="ctr"/>
            <a:r>
              <a:rPr lang="en-US" sz="2400" dirty="0"/>
              <a:t>Benefits</a:t>
            </a:r>
          </a:p>
        </p:txBody>
      </p:sp>
      <p:sp>
        <p:nvSpPr>
          <p:cNvPr id="17" name="TextBox 16">
            <a:extLst>
              <a:ext uri="{FF2B5EF4-FFF2-40B4-BE49-F238E27FC236}">
                <a16:creationId xmlns:a16="http://schemas.microsoft.com/office/drawing/2014/main" id="{2531BAE1-82F3-44A1-B69C-60952FC49A8A}"/>
              </a:ext>
            </a:extLst>
          </p:cNvPr>
          <p:cNvSpPr txBox="1"/>
          <p:nvPr/>
        </p:nvSpPr>
        <p:spPr>
          <a:xfrm>
            <a:off x="7665600" y="3557844"/>
            <a:ext cx="2773920" cy="461665"/>
          </a:xfrm>
          <a:prstGeom prst="rect">
            <a:avLst/>
          </a:prstGeom>
          <a:noFill/>
        </p:spPr>
        <p:txBody>
          <a:bodyPr wrap="square" rtlCol="0">
            <a:spAutoFit/>
          </a:bodyPr>
          <a:lstStyle/>
          <a:p>
            <a:pPr algn="ctr"/>
            <a:r>
              <a:rPr lang="en-US" sz="2400" dirty="0"/>
              <a:t>Network</a:t>
            </a:r>
          </a:p>
        </p:txBody>
      </p:sp>
      <p:sp>
        <p:nvSpPr>
          <p:cNvPr id="18" name="TextBox 17">
            <a:extLst>
              <a:ext uri="{FF2B5EF4-FFF2-40B4-BE49-F238E27FC236}">
                <a16:creationId xmlns:a16="http://schemas.microsoft.com/office/drawing/2014/main" id="{D311AA69-3497-42BA-8333-9271F2F4C047}"/>
              </a:ext>
            </a:extLst>
          </p:cNvPr>
          <p:cNvSpPr txBox="1"/>
          <p:nvPr/>
        </p:nvSpPr>
        <p:spPr>
          <a:xfrm>
            <a:off x="838200" y="1535557"/>
            <a:ext cx="9966820" cy="1200329"/>
          </a:xfrm>
          <a:prstGeom prst="rect">
            <a:avLst/>
          </a:prstGeom>
          <a:noFill/>
        </p:spPr>
        <p:txBody>
          <a:bodyPr wrap="square" rtlCol="0">
            <a:spAutoFit/>
          </a:bodyPr>
          <a:lstStyle/>
          <a:p>
            <a:pPr marL="285750" indent="-285750">
              <a:buFont typeface="Arial" panose="020B0604020202020204" pitchFamily="34" charset="0"/>
              <a:buChar char="•"/>
            </a:pPr>
            <a:r>
              <a:rPr lang="en-US" dirty="0"/>
              <a:t>It is important for Credit Unions to not only offer benefit plans that are in line with benchmark, but that also allow for member consumerism and choice.</a:t>
            </a:r>
          </a:p>
          <a:p>
            <a:pPr marL="285750" indent="-285750">
              <a:buFont typeface="Arial" panose="020B0604020202020204" pitchFamily="34" charset="0"/>
              <a:buChar char="•"/>
            </a:pPr>
            <a:r>
              <a:rPr lang="en-US" dirty="0"/>
              <a:t>For large Credit Unions, analysis of their actual claims allows them to create a customized benefits plan that focuses on their own specific cost drivers and areas of utilization.</a:t>
            </a:r>
          </a:p>
        </p:txBody>
      </p:sp>
      <p:sp>
        <p:nvSpPr>
          <p:cNvPr id="19" name="TextBox 18">
            <a:extLst>
              <a:ext uri="{FF2B5EF4-FFF2-40B4-BE49-F238E27FC236}">
                <a16:creationId xmlns:a16="http://schemas.microsoft.com/office/drawing/2014/main" id="{EAF2F118-3CF6-443F-8989-A80E19E2D97D}"/>
              </a:ext>
            </a:extLst>
          </p:cNvPr>
          <p:cNvSpPr txBox="1"/>
          <p:nvPr/>
        </p:nvSpPr>
        <p:spPr>
          <a:xfrm>
            <a:off x="7665600" y="3941907"/>
            <a:ext cx="2773920" cy="2062103"/>
          </a:xfrm>
          <a:prstGeom prst="rect">
            <a:avLst/>
          </a:prstGeom>
          <a:noFill/>
        </p:spPr>
        <p:txBody>
          <a:bodyPr wrap="square">
            <a:spAutoFit/>
          </a:bodyPr>
          <a:lstStyle/>
          <a:p>
            <a:pPr marL="285750" indent="-285750">
              <a:buFont typeface="Arial" panose="020B0604020202020204" pitchFamily="34" charset="0"/>
              <a:buChar char="•"/>
            </a:pPr>
            <a:r>
              <a:rPr lang="en-US" sz="1600" dirty="0"/>
              <a:t>Open Access Plans</a:t>
            </a:r>
          </a:p>
          <a:p>
            <a:pPr marL="285750" indent="-285750">
              <a:buFont typeface="Arial" panose="020B0604020202020204" pitchFamily="34" charset="0"/>
              <a:buChar char="•"/>
            </a:pPr>
            <a:r>
              <a:rPr lang="en-US" sz="1600" dirty="0"/>
              <a:t>Narrow Networks</a:t>
            </a:r>
          </a:p>
          <a:p>
            <a:pPr marL="742950" lvl="1" indent="-285750">
              <a:buFont typeface="Arial" panose="020B0604020202020204" pitchFamily="34" charset="0"/>
              <a:buChar char="•"/>
            </a:pPr>
            <a:r>
              <a:rPr lang="en-US" sz="1600" dirty="0"/>
              <a:t>Accountable Care Organizations (ACO)</a:t>
            </a:r>
          </a:p>
          <a:p>
            <a:pPr marL="742950" lvl="1" indent="-285750">
              <a:buFont typeface="Arial" panose="020B0604020202020204" pitchFamily="34" charset="0"/>
              <a:buChar char="•"/>
            </a:pPr>
            <a:r>
              <a:rPr lang="en-US" sz="1600" dirty="0"/>
              <a:t>HMO</a:t>
            </a:r>
          </a:p>
          <a:p>
            <a:pPr marL="742950" lvl="1" indent="-285750">
              <a:buFont typeface="Arial" panose="020B0604020202020204" pitchFamily="34" charset="0"/>
              <a:buChar char="•"/>
            </a:pPr>
            <a:r>
              <a:rPr lang="en-US" sz="1600" dirty="0"/>
              <a:t>Gatekeeper</a:t>
            </a:r>
          </a:p>
          <a:p>
            <a:pPr marL="285750" indent="-285750">
              <a:buFont typeface="Arial" panose="020B0604020202020204" pitchFamily="34" charset="0"/>
              <a:buChar char="•"/>
            </a:pPr>
            <a:r>
              <a:rPr lang="en-US" sz="1600" dirty="0"/>
              <a:t>Dual or single network offering</a:t>
            </a:r>
          </a:p>
        </p:txBody>
      </p:sp>
      <p:sp>
        <p:nvSpPr>
          <p:cNvPr id="20" name="TextBox 19">
            <a:extLst>
              <a:ext uri="{FF2B5EF4-FFF2-40B4-BE49-F238E27FC236}">
                <a16:creationId xmlns:a16="http://schemas.microsoft.com/office/drawing/2014/main" id="{95003BC3-9B52-4AA1-985A-F750ADFD1F12}"/>
              </a:ext>
            </a:extLst>
          </p:cNvPr>
          <p:cNvSpPr txBox="1"/>
          <p:nvPr/>
        </p:nvSpPr>
        <p:spPr>
          <a:xfrm>
            <a:off x="4379548" y="4019509"/>
            <a:ext cx="2773919" cy="2308324"/>
          </a:xfrm>
          <a:prstGeom prst="rect">
            <a:avLst/>
          </a:prstGeom>
          <a:noFill/>
        </p:spPr>
        <p:txBody>
          <a:bodyPr wrap="square">
            <a:spAutoFit/>
          </a:bodyPr>
          <a:lstStyle/>
          <a:p>
            <a:pPr marL="285750" indent="-285750">
              <a:buFont typeface="Arial" panose="020B0604020202020204" pitchFamily="34" charset="0"/>
              <a:buChar char="•"/>
            </a:pPr>
            <a:r>
              <a:rPr lang="en-US" sz="1800" dirty="0"/>
              <a:t>Deductible</a:t>
            </a:r>
          </a:p>
          <a:p>
            <a:pPr marL="285750" indent="-285750">
              <a:buFont typeface="Arial" panose="020B0604020202020204" pitchFamily="34" charset="0"/>
              <a:buChar char="•"/>
            </a:pPr>
            <a:r>
              <a:rPr lang="en-US" dirty="0"/>
              <a:t>Site of care steerage</a:t>
            </a:r>
            <a:endParaRPr lang="en-US" sz="1800" dirty="0"/>
          </a:p>
          <a:p>
            <a:pPr marL="285750" indent="-285750">
              <a:buFont typeface="Arial" panose="020B0604020202020204" pitchFamily="34" charset="0"/>
              <a:buChar char="•"/>
            </a:pPr>
            <a:r>
              <a:rPr lang="en-US" dirty="0"/>
              <a:t>Strategic Rx copay structure</a:t>
            </a:r>
          </a:p>
          <a:p>
            <a:pPr marL="285750" indent="-285750">
              <a:buFont typeface="Arial" panose="020B0604020202020204" pitchFamily="34" charset="0"/>
              <a:buChar char="•"/>
            </a:pPr>
            <a:r>
              <a:rPr lang="en-US" dirty="0"/>
              <a:t>Health Reimbursement Arrangement (HRA)</a:t>
            </a:r>
          </a:p>
          <a:p>
            <a:pPr marL="285750" indent="-285750">
              <a:buFont typeface="Arial" panose="020B0604020202020204" pitchFamily="34" charset="0"/>
              <a:buChar char="•"/>
            </a:pPr>
            <a:r>
              <a:rPr lang="en-US" dirty="0"/>
              <a:t>Formulary</a:t>
            </a:r>
          </a:p>
          <a:p>
            <a:pPr marL="285750" indent="-285750">
              <a:buFont typeface="Arial" panose="020B0604020202020204" pitchFamily="34" charset="0"/>
              <a:buChar char="•"/>
            </a:pPr>
            <a:endParaRPr lang="en-US" sz="1800" dirty="0"/>
          </a:p>
        </p:txBody>
      </p:sp>
      <p:sp>
        <p:nvSpPr>
          <p:cNvPr id="21" name="TextBox 20">
            <a:extLst>
              <a:ext uri="{FF2B5EF4-FFF2-40B4-BE49-F238E27FC236}">
                <a16:creationId xmlns:a16="http://schemas.microsoft.com/office/drawing/2014/main" id="{BB846156-C20E-4DDC-B1B0-28F9F5737A32}"/>
              </a:ext>
            </a:extLst>
          </p:cNvPr>
          <p:cNvSpPr txBox="1"/>
          <p:nvPr/>
        </p:nvSpPr>
        <p:spPr>
          <a:xfrm>
            <a:off x="1008345" y="4019509"/>
            <a:ext cx="2759099" cy="1477328"/>
          </a:xfrm>
          <a:prstGeom prst="rect">
            <a:avLst/>
          </a:prstGeom>
          <a:noFill/>
        </p:spPr>
        <p:txBody>
          <a:bodyPr wrap="square">
            <a:spAutoFit/>
          </a:bodyPr>
          <a:lstStyle/>
          <a:p>
            <a:pPr marL="285750" indent="-285750">
              <a:buFont typeface="Arial" panose="020B0604020202020204" pitchFamily="34" charset="0"/>
              <a:buChar char="•"/>
            </a:pPr>
            <a:r>
              <a:rPr lang="en-US" sz="1800" dirty="0"/>
              <a:t>Dual or Triple Option</a:t>
            </a:r>
          </a:p>
          <a:p>
            <a:pPr marL="285750" indent="-285750">
              <a:buFont typeface="Arial" panose="020B0604020202020204" pitchFamily="34" charset="0"/>
              <a:buChar char="•"/>
            </a:pPr>
            <a:r>
              <a:rPr lang="en-US" dirty="0"/>
              <a:t>Core and Buy Up model</a:t>
            </a:r>
            <a:endParaRPr lang="en-US" sz="1800" dirty="0"/>
          </a:p>
          <a:p>
            <a:pPr marL="285750" indent="-285750">
              <a:buFont typeface="Arial" panose="020B0604020202020204" pitchFamily="34" charset="0"/>
              <a:buChar char="•"/>
            </a:pPr>
            <a:r>
              <a:rPr lang="en-US" dirty="0"/>
              <a:t>HDHP with HSA</a:t>
            </a:r>
          </a:p>
          <a:p>
            <a:pPr marL="742950" lvl="1" indent="-285750">
              <a:buFont typeface="Arial" panose="020B0604020202020204" pitchFamily="34" charset="0"/>
              <a:buChar char="•"/>
            </a:pPr>
            <a:r>
              <a:rPr lang="en-US" dirty="0"/>
              <a:t>Employer-funded HSA dollars</a:t>
            </a:r>
          </a:p>
        </p:txBody>
      </p:sp>
    </p:spTree>
    <p:extLst>
      <p:ext uri="{BB962C8B-B14F-4D97-AF65-F5344CB8AC3E}">
        <p14:creationId xmlns:p14="http://schemas.microsoft.com/office/powerpoint/2010/main" val="2341428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D4550-107F-478D-8F0F-47D69BDB521D}"/>
              </a:ext>
            </a:extLst>
          </p:cNvPr>
          <p:cNvSpPr>
            <a:spLocks noGrp="1"/>
          </p:cNvSpPr>
          <p:nvPr>
            <p:ph type="title"/>
          </p:nvPr>
        </p:nvSpPr>
        <p:spPr/>
        <p:txBody>
          <a:bodyPr/>
          <a:lstStyle/>
          <a:p>
            <a:r>
              <a:rPr lang="en-US" dirty="0"/>
              <a:t>Strategic Plan Design: Example</a:t>
            </a:r>
          </a:p>
        </p:txBody>
      </p:sp>
      <p:sp>
        <p:nvSpPr>
          <p:cNvPr id="3" name="Content Placeholder 2">
            <a:extLst>
              <a:ext uri="{FF2B5EF4-FFF2-40B4-BE49-F238E27FC236}">
                <a16:creationId xmlns:a16="http://schemas.microsoft.com/office/drawing/2014/main" id="{D95DBD96-1A54-4636-BFC7-7BF4F4739831}"/>
              </a:ext>
            </a:extLst>
          </p:cNvPr>
          <p:cNvSpPr>
            <a:spLocks noGrp="1"/>
          </p:cNvSpPr>
          <p:nvPr>
            <p:ph idx="1"/>
          </p:nvPr>
        </p:nvSpPr>
        <p:spPr/>
        <p:txBody>
          <a:bodyPr>
            <a:normAutofit fontScale="92500" lnSpcReduction="10000"/>
          </a:bodyPr>
          <a:lstStyle/>
          <a:p>
            <a:r>
              <a:rPr lang="en-US" sz="1800" dirty="0">
                <a:latin typeface="Calibri" panose="020F0502020204030204" pitchFamily="34" charset="0"/>
                <a:ea typeface="Times New Roman" panose="02020603050405020304" pitchFamily="18" charset="0"/>
              </a:rPr>
              <a:t>Scenario: Large employer </a:t>
            </a:r>
            <a:r>
              <a:rPr lang="en-US" sz="1800" dirty="0">
                <a:effectLst/>
                <a:latin typeface="Calibri" panose="020F0502020204030204" pitchFamily="34" charset="0"/>
                <a:ea typeface="Times New Roman" panose="02020603050405020304" pitchFamily="18" charset="0"/>
              </a:rPr>
              <a:t>(450+ employees) that only offered one traditional health plan with a $1,250 deductible. Employees paid $85/month for single coverage. We saw significant claims spend increasing year-over-year. </a:t>
            </a:r>
            <a:r>
              <a:rPr lang="en-US" sz="1800" dirty="0">
                <a:latin typeface="Calibri" panose="020F0502020204030204" pitchFamily="34" charset="0"/>
                <a:ea typeface="Times New Roman" panose="02020603050405020304" pitchFamily="18" charset="0"/>
              </a:rPr>
              <a:t>Based on our annual claims review, we found outpatient, PCP office visits, and brand-named drugs to be three specific high areas of spend.</a:t>
            </a:r>
            <a:endParaRPr lang="en-US" sz="1800" dirty="0">
              <a:effectLst/>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Recommendation: </a:t>
            </a:r>
          </a:p>
          <a:p>
            <a:pPr lvl="1"/>
            <a:r>
              <a:rPr lang="en-US" sz="1400" dirty="0">
                <a:latin typeface="Calibri" panose="020F0502020204030204" pitchFamily="34" charset="0"/>
                <a:ea typeface="Times New Roman" panose="02020603050405020304" pitchFamily="18" charset="0"/>
              </a:rPr>
              <a:t>W</a:t>
            </a:r>
            <a:r>
              <a:rPr lang="en-US" sz="1400" dirty="0">
                <a:effectLst/>
                <a:latin typeface="Calibri" panose="020F0502020204030204" pitchFamily="34" charset="0"/>
                <a:ea typeface="Times New Roman" panose="02020603050405020304" pitchFamily="18" charset="0"/>
              </a:rPr>
              <a:t>e rolled out a triple plan option, which included their current plan as a “Buy Up”, a “Mid” plan that was also a traditional health plan with a higher deductible, and we offered a third HDHP with employer-funded HSA.</a:t>
            </a:r>
          </a:p>
          <a:p>
            <a:pPr lvl="1"/>
            <a:r>
              <a:rPr lang="en-US" sz="1400" dirty="0">
                <a:effectLst/>
                <a:latin typeface="Calibri" panose="020F0502020204030204" pitchFamily="34" charset="0"/>
                <a:ea typeface="Times New Roman" panose="02020603050405020304" pitchFamily="18" charset="0"/>
              </a:rPr>
              <a:t>We added strategic benefits to encourage consumerism, such as $5 copay for Teladoc, $150 copay for free standing outpatient, and $3 generic copays</a:t>
            </a:r>
          </a:p>
          <a:p>
            <a:pPr lvl="1"/>
            <a:r>
              <a:rPr lang="en-US" sz="1400" dirty="0">
                <a:latin typeface="Calibri" panose="020F0502020204030204" pitchFamily="34" charset="0"/>
                <a:ea typeface="Times New Roman" panose="02020603050405020304" pitchFamily="18" charset="0"/>
              </a:rPr>
              <a:t>The HDHP was offered at $0 for single coverage</a:t>
            </a:r>
            <a:endParaRPr lang="en-US" sz="1400" dirty="0">
              <a:effectLst/>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Out</a:t>
            </a:r>
            <a:r>
              <a:rPr lang="en-US" sz="1800" dirty="0">
                <a:latin typeface="Calibri" panose="020F0502020204030204" pitchFamily="34" charset="0"/>
                <a:ea typeface="Times New Roman" panose="02020603050405020304" pitchFamily="18" charset="0"/>
              </a:rPr>
              <a:t>come:</a:t>
            </a:r>
          </a:p>
          <a:p>
            <a:pPr lvl="1"/>
            <a:r>
              <a:rPr lang="en-US" sz="1400" dirty="0">
                <a:effectLst/>
                <a:latin typeface="Calibri" panose="020F0502020204030204" pitchFamily="34" charset="0"/>
                <a:ea typeface="Times New Roman" panose="02020603050405020304" pitchFamily="18" charset="0"/>
              </a:rPr>
              <a:t>Through proper education and rollout, we had more than 40% of the employees move to the new HDHP and another 35% move to the mid plan in year one. </a:t>
            </a:r>
            <a:r>
              <a:rPr lang="en-US" sz="1400" dirty="0">
                <a:latin typeface="Calibri" panose="020F0502020204030204" pitchFamily="34" charset="0"/>
                <a:ea typeface="Times New Roman" panose="02020603050405020304" pitchFamily="18" charset="0"/>
              </a:rPr>
              <a:t>W</a:t>
            </a:r>
            <a:r>
              <a:rPr lang="en-US" sz="1400" dirty="0">
                <a:effectLst/>
                <a:latin typeface="Calibri" panose="020F0502020204030204" pitchFamily="34" charset="0"/>
                <a:ea typeface="Times New Roman" panose="02020603050405020304" pitchFamily="18" charset="0"/>
              </a:rPr>
              <a:t>e had very positive employee feedback on the options and choices.</a:t>
            </a:r>
          </a:p>
          <a:p>
            <a:pPr lvl="1"/>
            <a:r>
              <a:rPr lang="en-US" sz="1400" dirty="0">
                <a:effectLst/>
                <a:latin typeface="Calibri" panose="020F0502020204030204" pitchFamily="34" charset="0"/>
                <a:ea typeface="Times New Roman" panose="02020603050405020304" pitchFamily="18" charset="0"/>
              </a:rPr>
              <a:t>In year two, more than 50% enrolled in the HDHP plan. </a:t>
            </a:r>
          </a:p>
          <a:p>
            <a:pPr lvl="1"/>
            <a:r>
              <a:rPr lang="en-US" sz="1400" dirty="0">
                <a:effectLst/>
                <a:latin typeface="Calibri" panose="020F0502020204030204" pitchFamily="34" charset="0"/>
                <a:ea typeface="Times New Roman" panose="02020603050405020304" pitchFamily="18" charset="0"/>
              </a:rPr>
              <a:t>Offering the triple plan structure allowed us to better optimize the Company’s premium dollars (passing premium savings back on as an employer-funded HSA contribution) and give the employees more choice and options on their own premium/cost share. </a:t>
            </a:r>
          </a:p>
          <a:p>
            <a:pPr lvl="1"/>
            <a:r>
              <a:rPr lang="en-US" sz="1400" dirty="0">
                <a:latin typeface="Calibri" panose="020F0502020204030204" pitchFamily="34" charset="0"/>
                <a:ea typeface="Times New Roman" panose="02020603050405020304" pitchFamily="18" charset="0"/>
              </a:rPr>
              <a:t>T</a:t>
            </a:r>
            <a:r>
              <a:rPr lang="en-US" sz="1400" dirty="0">
                <a:effectLst/>
                <a:latin typeface="Calibri" panose="020F0502020204030204" pitchFamily="34" charset="0"/>
                <a:ea typeface="Times New Roman" panose="02020603050405020304" pitchFamily="18" charset="0"/>
              </a:rPr>
              <a:t>he penetration into the HDHP showed a significant company per employee per month claims savings over the subsequent rolling 12-month period.</a:t>
            </a:r>
          </a:p>
          <a:p>
            <a:pPr lvl="1"/>
            <a:r>
              <a:rPr lang="en-US" sz="1400" dirty="0">
                <a:latin typeface="Calibri" panose="020F0502020204030204" pitchFamily="34" charset="0"/>
              </a:rPr>
              <a:t>Increased employee satisfaction with the benefit plans and choices they were offered.</a:t>
            </a:r>
            <a:endParaRPr lang="en-US" dirty="0"/>
          </a:p>
        </p:txBody>
      </p:sp>
    </p:spTree>
    <p:extLst>
      <p:ext uri="{BB962C8B-B14F-4D97-AF65-F5344CB8AC3E}">
        <p14:creationId xmlns:p14="http://schemas.microsoft.com/office/powerpoint/2010/main" val="3983505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1353479903"/>
              </p:ext>
            </p:extLst>
          </p:nvPr>
        </p:nvGraphicFramePr>
        <p:xfrm>
          <a:off x="1561992" y="1431376"/>
          <a:ext cx="8799568" cy="4742053"/>
        </p:xfrm>
        <a:graphic>
          <a:graphicData uri="http://schemas.openxmlformats.org/drawingml/2006/table">
            <a:tbl>
              <a:tblPr>
                <a:tableStyleId>{BC89EF96-8CEA-46FF-86C4-4CE0E7609802}</a:tableStyleId>
              </a:tblPr>
              <a:tblGrid>
                <a:gridCol w="1967776">
                  <a:extLst>
                    <a:ext uri="{9D8B030D-6E8A-4147-A177-3AD203B41FA5}">
                      <a16:colId xmlns:a16="http://schemas.microsoft.com/office/drawing/2014/main" val="20000"/>
                    </a:ext>
                  </a:extLst>
                </a:gridCol>
                <a:gridCol w="2325553">
                  <a:extLst>
                    <a:ext uri="{9D8B030D-6E8A-4147-A177-3AD203B41FA5}">
                      <a16:colId xmlns:a16="http://schemas.microsoft.com/office/drawing/2014/main" val="20001"/>
                    </a:ext>
                  </a:extLst>
                </a:gridCol>
                <a:gridCol w="2414998">
                  <a:extLst>
                    <a:ext uri="{9D8B030D-6E8A-4147-A177-3AD203B41FA5}">
                      <a16:colId xmlns:a16="http://schemas.microsoft.com/office/drawing/2014/main" val="20002"/>
                    </a:ext>
                  </a:extLst>
                </a:gridCol>
                <a:gridCol w="2091241">
                  <a:extLst>
                    <a:ext uri="{9D8B030D-6E8A-4147-A177-3AD203B41FA5}">
                      <a16:colId xmlns:a16="http://schemas.microsoft.com/office/drawing/2014/main" val="20003"/>
                    </a:ext>
                  </a:extLst>
                </a:gridCol>
              </a:tblGrid>
              <a:tr h="460361">
                <a:tc>
                  <a:txBody>
                    <a:bodyPr/>
                    <a:lstStyle/>
                    <a:p>
                      <a:pPr marL="0" marR="0" fontAlgn="ctr">
                        <a:lnSpc>
                          <a:spcPct val="107000"/>
                        </a:lnSpc>
                        <a:spcBef>
                          <a:spcPts val="0"/>
                        </a:spcBef>
                        <a:spcAft>
                          <a:spcPts val="0"/>
                        </a:spcAft>
                      </a:pPr>
                      <a:endParaRPr lang="en-US" sz="1100" b="0" dirty="0">
                        <a:effectLst/>
                        <a:latin typeface="+mn-lt"/>
                        <a:ea typeface="Calibri" panose="020F0502020204030204" pitchFamily="34" charset="0"/>
                        <a:cs typeface="Times New Roman" panose="02020603050405020304" pitchFamily="18" charset="0"/>
                      </a:endParaRPr>
                    </a:p>
                  </a:txBody>
                  <a:tcPr marL="6960" marR="6960" marT="6960" marB="0" anchor="ctr">
                    <a:solidFill>
                      <a:schemeClr val="bg2"/>
                    </a:solidFill>
                  </a:tcPr>
                </a:tc>
                <a:tc>
                  <a:txBody>
                    <a:bodyPr/>
                    <a:lstStyle/>
                    <a:p>
                      <a:pPr marL="0" marR="0" algn="ctr" fontAlgn="ctr">
                        <a:lnSpc>
                          <a:spcPct val="107000"/>
                        </a:lnSpc>
                        <a:spcBef>
                          <a:spcPts val="0"/>
                        </a:spcBef>
                        <a:spcAft>
                          <a:spcPts val="0"/>
                        </a:spcAft>
                      </a:pPr>
                      <a:r>
                        <a:rPr lang="en-US" sz="1400" b="1" dirty="0">
                          <a:solidFill>
                            <a:schemeClr val="tx1"/>
                          </a:solidFill>
                          <a:effectLst/>
                          <a:latin typeface="+mn-lt"/>
                          <a:ea typeface="Calibri" panose="020F0502020204030204" pitchFamily="34" charset="0"/>
                          <a:cs typeface="Times New Roman" panose="02020603050405020304" pitchFamily="18" charset="0"/>
                        </a:rPr>
                        <a:t>High Deductible Health</a:t>
                      </a:r>
                      <a:r>
                        <a:rPr lang="en-US" sz="1400" b="1" baseline="0" dirty="0">
                          <a:solidFill>
                            <a:schemeClr val="tx1"/>
                          </a:solidFill>
                          <a:effectLst/>
                          <a:latin typeface="+mn-lt"/>
                          <a:ea typeface="Calibri" panose="020F0502020204030204" pitchFamily="34" charset="0"/>
                          <a:cs typeface="Times New Roman" panose="02020603050405020304" pitchFamily="18" charset="0"/>
                        </a:rPr>
                        <a:t> Plan</a:t>
                      </a:r>
                      <a:endParaRPr lang="en-US" sz="1400" b="1"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solidFill>
                      <a:schemeClr val="bg2"/>
                    </a:solidFill>
                  </a:tcPr>
                </a:tc>
                <a:tc>
                  <a:txBody>
                    <a:bodyPr/>
                    <a:lstStyle/>
                    <a:p>
                      <a:pPr marL="0" marR="0" algn="ctr" fontAlgn="ctr">
                        <a:lnSpc>
                          <a:spcPct val="107000"/>
                        </a:lnSpc>
                        <a:spcBef>
                          <a:spcPts val="0"/>
                        </a:spcBef>
                        <a:spcAft>
                          <a:spcPts val="0"/>
                        </a:spcAft>
                      </a:pPr>
                      <a:r>
                        <a:rPr lang="en-US" sz="1400" b="1" dirty="0">
                          <a:effectLst/>
                        </a:rPr>
                        <a:t>Mid Plan</a:t>
                      </a:r>
                      <a:endParaRPr lang="en-US" sz="14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solidFill>
                      <a:schemeClr val="bg2"/>
                    </a:solidFill>
                  </a:tcPr>
                </a:tc>
                <a:tc>
                  <a:txBody>
                    <a:bodyPr/>
                    <a:lstStyle/>
                    <a:p>
                      <a:pPr marL="0" marR="0" algn="ctr" fontAlgn="ctr">
                        <a:lnSpc>
                          <a:spcPct val="107000"/>
                        </a:lnSpc>
                        <a:spcBef>
                          <a:spcPts val="0"/>
                        </a:spcBef>
                        <a:spcAft>
                          <a:spcPts val="0"/>
                        </a:spcAft>
                      </a:pPr>
                      <a:r>
                        <a:rPr lang="en-US" sz="1400" b="1" dirty="0">
                          <a:effectLst/>
                        </a:rPr>
                        <a:t>Buy-Up Plan</a:t>
                      </a:r>
                      <a:endParaRPr lang="en-US" sz="14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solidFill>
                      <a:schemeClr val="bg2"/>
                    </a:solidFill>
                  </a:tcPr>
                </a:tc>
                <a:extLst>
                  <a:ext uri="{0D108BD9-81ED-4DB2-BD59-A6C34878D82A}">
                    <a16:rowId xmlns:a16="http://schemas.microsoft.com/office/drawing/2014/main" val="10000"/>
                  </a:ext>
                </a:extLst>
              </a:tr>
              <a:tr h="190065">
                <a:tc>
                  <a:txBody>
                    <a:bodyPr/>
                    <a:lstStyle/>
                    <a:p>
                      <a:pPr marL="57150" marR="0" indent="0" fontAlgn="ctr">
                        <a:lnSpc>
                          <a:spcPct val="107000"/>
                        </a:lnSpc>
                        <a:spcBef>
                          <a:spcPts val="0"/>
                        </a:spcBef>
                        <a:spcAft>
                          <a:spcPts val="0"/>
                        </a:spcAft>
                      </a:pPr>
                      <a:r>
                        <a:rPr lang="en-US" sz="1200" kern="1200" dirty="0">
                          <a:effectLst/>
                        </a:rPr>
                        <a:t>Network PCP Visits</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200" dirty="0">
                          <a:effectLst/>
                        </a:rPr>
                        <a:t>deductible then 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$30</a:t>
                      </a:r>
                      <a:r>
                        <a:rPr lang="en-US" sz="1200" kern="1200" baseline="0" dirty="0">
                          <a:solidFill>
                            <a:schemeClr val="tx1"/>
                          </a:solidFill>
                          <a:effectLst/>
                          <a:latin typeface="+mn-lt"/>
                        </a:rPr>
                        <a:t> copay</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baseline="0" dirty="0">
                          <a:solidFill>
                            <a:schemeClr val="tx1"/>
                          </a:solidFill>
                          <a:effectLst/>
                          <a:latin typeface="+mn-lt"/>
                          <a:ea typeface="+mn-ea"/>
                          <a:cs typeface="+mn-cs"/>
                        </a:rPr>
                        <a:t>$30 copay</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01"/>
                  </a:ext>
                </a:extLst>
              </a:tr>
              <a:tr h="175160">
                <a:tc>
                  <a:txBody>
                    <a:bodyPr/>
                    <a:lstStyle/>
                    <a:p>
                      <a:pPr marL="57150" marR="0" indent="0" fontAlgn="ctr">
                        <a:lnSpc>
                          <a:spcPct val="107000"/>
                        </a:lnSpc>
                        <a:spcBef>
                          <a:spcPts val="0"/>
                        </a:spcBef>
                        <a:spcAft>
                          <a:spcPts val="0"/>
                        </a:spcAft>
                      </a:pPr>
                      <a:r>
                        <a:rPr lang="en-US" sz="1200" b="0" dirty="0">
                          <a:solidFill>
                            <a:schemeClr val="tx1"/>
                          </a:solidFill>
                          <a:effectLst/>
                          <a:latin typeface="+mn-lt"/>
                          <a:ea typeface="Calibri" panose="020F0502020204030204" pitchFamily="34" charset="0"/>
                          <a:cs typeface="Times New Roman" panose="02020603050405020304" pitchFamily="18" charset="0"/>
                        </a:rPr>
                        <a:t>Teladoc</a:t>
                      </a:r>
                    </a:p>
                  </a:txBody>
                  <a:tcPr marL="6960" marR="6960" marT="6960" marB="0" anchor="ctr"/>
                </a:tc>
                <a:tc>
                  <a:txBody>
                    <a:bodyPr/>
                    <a:lstStyle/>
                    <a:p>
                      <a:pPr marL="0" marR="0" algn="ctr" font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$59 towards</a:t>
                      </a:r>
                      <a:r>
                        <a:rPr lang="en-US" sz="1200" baseline="0" dirty="0">
                          <a:solidFill>
                            <a:schemeClr val="tx1"/>
                          </a:solidFill>
                          <a:effectLst/>
                          <a:latin typeface="+mn-lt"/>
                          <a:ea typeface="Calibri" panose="020F0502020204030204" pitchFamily="34" charset="0"/>
                          <a:cs typeface="Times New Roman" panose="02020603050405020304" pitchFamily="18" charset="0"/>
                        </a:rPr>
                        <a:t> deductible</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$5 copay</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$5 copay</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17"/>
                  </a:ext>
                </a:extLst>
              </a:tr>
              <a:tr h="175160">
                <a:tc>
                  <a:txBody>
                    <a:bodyPr/>
                    <a:lstStyle/>
                    <a:p>
                      <a:pPr marL="57150" marR="0" indent="0" fontAlgn="ctr">
                        <a:lnSpc>
                          <a:spcPct val="107000"/>
                        </a:lnSpc>
                        <a:spcBef>
                          <a:spcPts val="0"/>
                        </a:spcBef>
                        <a:spcAft>
                          <a:spcPts val="0"/>
                        </a:spcAft>
                      </a:pPr>
                      <a:r>
                        <a:rPr lang="en-US" sz="1200" kern="1200" dirty="0">
                          <a:effectLst/>
                        </a:rPr>
                        <a:t>Network Specialist</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200" dirty="0">
                          <a:effectLst/>
                        </a:rPr>
                        <a:t>deductible then 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$60 copay</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$60 copay</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02"/>
                  </a:ext>
                </a:extLst>
              </a:tr>
              <a:tr h="175160">
                <a:tc>
                  <a:txBody>
                    <a:bodyPr/>
                    <a:lstStyle/>
                    <a:p>
                      <a:pPr marL="57150" marR="0" indent="0" fontAlgn="ctr">
                        <a:lnSpc>
                          <a:spcPct val="107000"/>
                        </a:lnSpc>
                        <a:spcBef>
                          <a:spcPts val="0"/>
                        </a:spcBef>
                        <a:spcAft>
                          <a:spcPts val="0"/>
                        </a:spcAft>
                      </a:pPr>
                      <a:r>
                        <a:rPr lang="en-US" sz="1200" kern="1200" dirty="0">
                          <a:effectLst/>
                        </a:rPr>
                        <a:t>Network Urgent Care</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200" dirty="0">
                          <a:effectLst/>
                        </a:rPr>
                        <a:t>deductible then 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$75 copay</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$75 copay</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03"/>
                  </a:ext>
                </a:extLst>
              </a:tr>
              <a:tr h="185465">
                <a:tc>
                  <a:txBody>
                    <a:bodyPr/>
                    <a:lstStyle/>
                    <a:p>
                      <a:pPr marL="57150" marR="0" indent="0" fontAlgn="ctr">
                        <a:lnSpc>
                          <a:spcPct val="107000"/>
                        </a:lnSpc>
                        <a:spcBef>
                          <a:spcPts val="0"/>
                        </a:spcBef>
                        <a:spcAft>
                          <a:spcPts val="0"/>
                        </a:spcAft>
                      </a:pPr>
                      <a:r>
                        <a:rPr lang="en-US" sz="1200" kern="1200" dirty="0">
                          <a:effectLst/>
                        </a:rPr>
                        <a:t>Emergency Room</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dirty="0">
                          <a:effectLst/>
                        </a:rPr>
                        <a:t>deductible</a:t>
                      </a:r>
                      <a:r>
                        <a:rPr lang="en-US" sz="1200" baseline="0" dirty="0">
                          <a:effectLst/>
                        </a:rPr>
                        <a:t> then 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lvl="0" indent="0" algn="ctr" defTabSz="914400" rtl="0" eaLnBrk="1" fontAlgn="b"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rPr>
                        <a:t>$350 copay, then 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lvl="0" indent="0" algn="ctr" defTabSz="914400" rtl="0" eaLnBrk="1" fontAlgn="b"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rPr>
                        <a:t>$350 copay, then 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04"/>
                  </a:ext>
                </a:extLst>
              </a:tr>
              <a:tr h="175160">
                <a:tc>
                  <a:txBody>
                    <a:bodyPr/>
                    <a:lstStyle/>
                    <a:p>
                      <a:pPr marL="57150" marR="0" indent="0" fontAlgn="ctr">
                        <a:lnSpc>
                          <a:spcPct val="107000"/>
                        </a:lnSpc>
                        <a:spcBef>
                          <a:spcPts val="0"/>
                        </a:spcBef>
                        <a:spcAft>
                          <a:spcPts val="0"/>
                        </a:spcAft>
                      </a:pPr>
                      <a:r>
                        <a:rPr lang="en-US" sz="1200" kern="1200" dirty="0">
                          <a:effectLst/>
                        </a:rPr>
                        <a:t>Deductible (</a:t>
                      </a:r>
                      <a:r>
                        <a:rPr lang="en-US" sz="1200" kern="1200" dirty="0" err="1">
                          <a:effectLst/>
                        </a:rPr>
                        <a:t>ind</a:t>
                      </a:r>
                      <a:r>
                        <a:rPr lang="en-US" sz="1200" kern="1200" dirty="0">
                          <a:effectLst/>
                        </a:rPr>
                        <a:t>/fam)</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b">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b">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05"/>
                  </a:ext>
                </a:extLst>
              </a:tr>
              <a:tr h="185465">
                <a:tc>
                  <a:txBody>
                    <a:bodyPr/>
                    <a:lstStyle/>
                    <a:p>
                      <a:pPr marL="231775" marR="0" indent="0" fontAlgn="b">
                        <a:lnSpc>
                          <a:spcPct val="107000"/>
                        </a:lnSpc>
                        <a:spcBef>
                          <a:spcPts val="0"/>
                        </a:spcBef>
                        <a:spcAft>
                          <a:spcPts val="0"/>
                        </a:spcAft>
                      </a:pPr>
                      <a:r>
                        <a:rPr lang="en-US" sz="1200" kern="1200" dirty="0">
                          <a:effectLst/>
                        </a:rPr>
                        <a:t>    In-Network</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b="1" dirty="0">
                          <a:solidFill>
                            <a:schemeClr val="accent2"/>
                          </a:solidFill>
                          <a:effectLst/>
                        </a:rPr>
                        <a:t>$5,000 /</a:t>
                      </a:r>
                      <a:r>
                        <a:rPr lang="en-US" sz="1200" b="1" baseline="0" dirty="0">
                          <a:solidFill>
                            <a:schemeClr val="accent2"/>
                          </a:solidFill>
                          <a:effectLst/>
                        </a:rPr>
                        <a:t> $10,000</a:t>
                      </a:r>
                      <a:endParaRPr lang="en-US" sz="1200" b="1" dirty="0">
                        <a:solidFill>
                          <a:schemeClr val="accent2"/>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b="1" kern="1200" dirty="0">
                          <a:solidFill>
                            <a:schemeClr val="accent2"/>
                          </a:solidFill>
                          <a:effectLst/>
                          <a:latin typeface="+mn-lt"/>
                        </a:rPr>
                        <a:t>$3,500 / $10,500</a:t>
                      </a:r>
                      <a:endParaRPr lang="en-US" sz="1200" b="1" dirty="0">
                        <a:solidFill>
                          <a:schemeClr val="accent2"/>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b="1" dirty="0">
                          <a:solidFill>
                            <a:schemeClr val="accent2"/>
                          </a:solidFill>
                          <a:effectLst/>
                        </a:rPr>
                        <a:t>$1,250 /</a:t>
                      </a:r>
                      <a:r>
                        <a:rPr lang="en-US" sz="1200" b="1" baseline="0" dirty="0">
                          <a:solidFill>
                            <a:schemeClr val="accent2"/>
                          </a:solidFill>
                          <a:effectLst/>
                        </a:rPr>
                        <a:t> $3,750</a:t>
                      </a:r>
                      <a:endParaRPr lang="en-US" sz="1200" b="1" dirty="0">
                        <a:solidFill>
                          <a:schemeClr val="accent2"/>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06"/>
                  </a:ext>
                </a:extLst>
              </a:tr>
              <a:tr h="175160">
                <a:tc>
                  <a:txBody>
                    <a:bodyPr/>
                    <a:lstStyle/>
                    <a:p>
                      <a:pPr marL="231775" marR="0" indent="0" fontAlgn="b">
                        <a:lnSpc>
                          <a:spcPct val="107000"/>
                        </a:lnSpc>
                        <a:spcBef>
                          <a:spcPts val="0"/>
                        </a:spcBef>
                        <a:spcAft>
                          <a:spcPts val="0"/>
                        </a:spcAft>
                      </a:pPr>
                      <a:r>
                        <a:rPr lang="en-US" sz="1200" kern="1200" dirty="0">
                          <a:effectLst/>
                        </a:rPr>
                        <a:t>    Out-of-Network</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dirty="0">
                          <a:effectLst/>
                        </a:rPr>
                        <a:t>$15,000 / $30,000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$10,500 / $31,500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dirty="0">
                          <a:effectLst/>
                        </a:rPr>
                        <a:t>$4,500 / $13,500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07"/>
                  </a:ext>
                </a:extLst>
              </a:tr>
              <a:tr h="185465">
                <a:tc>
                  <a:txBody>
                    <a:bodyPr/>
                    <a:lstStyle/>
                    <a:p>
                      <a:pPr marL="57150" marR="0" indent="0" fontAlgn="ctr">
                        <a:lnSpc>
                          <a:spcPct val="107000"/>
                        </a:lnSpc>
                        <a:spcBef>
                          <a:spcPts val="0"/>
                        </a:spcBef>
                        <a:spcAft>
                          <a:spcPts val="0"/>
                        </a:spcAft>
                      </a:pPr>
                      <a:r>
                        <a:rPr lang="en-US" sz="1200" kern="1200" dirty="0">
                          <a:effectLst/>
                        </a:rPr>
                        <a:t>Coinsurance</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a:lnSpc>
                          <a:spcPct val="107000"/>
                        </a:lnSpc>
                      </a:pPr>
                      <a:endParaRPr lang="en-US" sz="1200" dirty="0">
                        <a:solidFill>
                          <a:schemeClr val="tx1"/>
                        </a:solidFill>
                        <a:effectLst/>
                        <a:latin typeface="+mn-lt"/>
                      </a:endParaRPr>
                    </a:p>
                  </a:txBody>
                  <a:tcPr marL="6960" marR="6960" marT="6960" marB="0" anchor="ctr"/>
                </a:tc>
                <a:tc>
                  <a:txBody>
                    <a:bodyPr/>
                    <a:lstStyle/>
                    <a:p>
                      <a:pPr marL="0" marR="0" algn="ctr" font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a:lnSpc>
                          <a:spcPct val="107000"/>
                        </a:lnSpc>
                      </a:pPr>
                      <a:endParaRPr lang="en-US" sz="1200" dirty="0">
                        <a:solidFill>
                          <a:schemeClr val="tx1"/>
                        </a:solidFill>
                        <a:effectLst/>
                        <a:latin typeface="+mn-lt"/>
                      </a:endParaRPr>
                    </a:p>
                  </a:txBody>
                  <a:tcPr marL="6960" marR="6960" marT="6960" marB="0" anchor="ctr"/>
                </a:tc>
                <a:extLst>
                  <a:ext uri="{0D108BD9-81ED-4DB2-BD59-A6C34878D82A}">
                    <a16:rowId xmlns:a16="http://schemas.microsoft.com/office/drawing/2014/main" val="10008"/>
                  </a:ext>
                </a:extLst>
              </a:tr>
              <a:tr h="185465">
                <a:tc>
                  <a:txBody>
                    <a:bodyPr/>
                    <a:lstStyle/>
                    <a:p>
                      <a:pPr marL="346075" marR="0" indent="0" fontAlgn="ctr">
                        <a:lnSpc>
                          <a:spcPct val="107000"/>
                        </a:lnSpc>
                        <a:spcBef>
                          <a:spcPts val="0"/>
                        </a:spcBef>
                        <a:spcAft>
                          <a:spcPts val="0"/>
                        </a:spcAft>
                      </a:pPr>
                      <a:r>
                        <a:rPr lang="en-US" sz="1200" kern="1200" dirty="0">
                          <a:effectLst/>
                        </a:rPr>
                        <a:t>In-Network</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ctr" latinLnBrk="0" hangingPunct="1">
                        <a:lnSpc>
                          <a:spcPct val="107000"/>
                        </a:lnSpc>
                        <a:spcBef>
                          <a:spcPts val="0"/>
                        </a:spcBef>
                        <a:spcAft>
                          <a:spcPts val="0"/>
                        </a:spcAft>
                        <a:buClrTx/>
                        <a:buSzTx/>
                        <a:buFontTx/>
                        <a:buNone/>
                        <a:tabLst/>
                        <a:defRPr/>
                      </a:pPr>
                      <a:r>
                        <a:rPr lang="en-US" sz="1200" dirty="0">
                          <a:effectLst/>
                        </a:rPr>
                        <a:t>100% / 0%</a:t>
                      </a:r>
                      <a:endParaRPr lang="en-US" sz="1200" dirty="0">
                        <a:solidFill>
                          <a:schemeClr val="tx1"/>
                        </a:solidFill>
                        <a:effectLst/>
                        <a:latin typeface="+mn-lt"/>
                      </a:endParaRPr>
                    </a:p>
                  </a:txBody>
                  <a:tcPr marL="6960" marR="6960" marT="6960" marB="0" anchor="ctr"/>
                </a:tc>
                <a:tc>
                  <a:txBody>
                    <a:bodyPr/>
                    <a:lstStyle/>
                    <a:p>
                      <a:pPr marL="0" marR="0" indent="0" algn="ctr" defTabSz="914400" rtl="0" eaLnBrk="1" fontAlgn="ctr" latinLnBrk="0" hangingPunct="1">
                        <a:lnSpc>
                          <a:spcPct val="107000"/>
                        </a:lnSpc>
                        <a:spcBef>
                          <a:spcPts val="0"/>
                        </a:spcBef>
                        <a:spcAft>
                          <a:spcPts val="0"/>
                        </a:spcAft>
                        <a:buClrTx/>
                        <a:buSzTx/>
                        <a:buFontTx/>
                        <a:buNone/>
                        <a:tabLst/>
                        <a:defRPr/>
                      </a:pPr>
                      <a:r>
                        <a:rPr lang="en-US" sz="1200" dirty="0">
                          <a:effectLst/>
                        </a:rPr>
                        <a:t>100% / 0%</a:t>
                      </a:r>
                      <a:endParaRPr lang="en-US" sz="1200" dirty="0">
                        <a:solidFill>
                          <a:schemeClr val="tx1"/>
                        </a:solidFill>
                        <a:effectLst/>
                        <a:latin typeface="+mn-lt"/>
                      </a:endParaRPr>
                    </a:p>
                  </a:txBody>
                  <a:tcPr marL="6960" marR="6960" marT="6960" marB="0" anchor="ctr"/>
                </a:tc>
                <a:tc>
                  <a:txBody>
                    <a:bodyPr/>
                    <a:lstStyle/>
                    <a:p>
                      <a:pPr marL="0" marR="0" indent="0" algn="ctr" defTabSz="914400" rtl="0" eaLnBrk="1" fontAlgn="ctr" latinLnBrk="0" hangingPunct="1">
                        <a:lnSpc>
                          <a:spcPct val="107000"/>
                        </a:lnSpc>
                        <a:spcBef>
                          <a:spcPts val="0"/>
                        </a:spcBef>
                        <a:spcAft>
                          <a:spcPts val="0"/>
                        </a:spcAft>
                        <a:buClrTx/>
                        <a:buSzTx/>
                        <a:buFontTx/>
                        <a:buNone/>
                        <a:tabLst/>
                        <a:defRPr/>
                      </a:pPr>
                      <a:r>
                        <a:rPr lang="en-US" sz="1200" dirty="0">
                          <a:effectLst/>
                        </a:rPr>
                        <a:t>100% / 0%</a:t>
                      </a:r>
                      <a:endParaRPr lang="en-US" sz="1200" dirty="0">
                        <a:solidFill>
                          <a:schemeClr val="tx1"/>
                        </a:solidFill>
                        <a:effectLst/>
                        <a:latin typeface="+mn-lt"/>
                      </a:endParaRPr>
                    </a:p>
                  </a:txBody>
                  <a:tcPr marL="6960" marR="6960" marT="6960" marB="0" anchor="ctr"/>
                </a:tc>
                <a:extLst>
                  <a:ext uri="{0D108BD9-81ED-4DB2-BD59-A6C34878D82A}">
                    <a16:rowId xmlns:a16="http://schemas.microsoft.com/office/drawing/2014/main" val="10009"/>
                  </a:ext>
                </a:extLst>
              </a:tr>
              <a:tr h="175160">
                <a:tc>
                  <a:txBody>
                    <a:bodyPr/>
                    <a:lstStyle/>
                    <a:p>
                      <a:pPr marL="346075" marR="0" indent="0" fontAlgn="ctr">
                        <a:lnSpc>
                          <a:spcPct val="107000"/>
                        </a:lnSpc>
                        <a:spcBef>
                          <a:spcPts val="0"/>
                        </a:spcBef>
                        <a:spcAft>
                          <a:spcPts val="0"/>
                        </a:spcAft>
                      </a:pPr>
                      <a:r>
                        <a:rPr lang="en-US" sz="1200" kern="1200" dirty="0">
                          <a:effectLst/>
                        </a:rPr>
                        <a:t>Out-of-Network</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ctr" latinLnBrk="0" hangingPunct="1">
                        <a:lnSpc>
                          <a:spcPct val="107000"/>
                        </a:lnSpc>
                        <a:spcBef>
                          <a:spcPts val="0"/>
                        </a:spcBef>
                        <a:spcAft>
                          <a:spcPts val="0"/>
                        </a:spcAft>
                        <a:buClrTx/>
                        <a:buSzTx/>
                        <a:buFontTx/>
                        <a:buNone/>
                        <a:tabLst/>
                        <a:defRPr/>
                      </a:pPr>
                      <a:r>
                        <a:rPr lang="en-US" sz="1200" dirty="0">
                          <a:effectLst/>
                        </a:rPr>
                        <a:t>50% / 50%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ctr" latinLnBrk="0" hangingPunct="1">
                        <a:lnSpc>
                          <a:spcPct val="107000"/>
                        </a:lnSpc>
                        <a:spcBef>
                          <a:spcPts val="0"/>
                        </a:spcBef>
                        <a:spcAft>
                          <a:spcPts val="0"/>
                        </a:spcAft>
                        <a:buClrTx/>
                        <a:buSzTx/>
                        <a:buFontTx/>
                        <a:buNone/>
                        <a:tabLst/>
                        <a:defRPr/>
                      </a:pPr>
                      <a:r>
                        <a:rPr lang="en-US" sz="1200" dirty="0">
                          <a:effectLst/>
                        </a:rPr>
                        <a:t>50% / 50%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ctr" latinLnBrk="0" hangingPunct="1">
                        <a:lnSpc>
                          <a:spcPct val="107000"/>
                        </a:lnSpc>
                        <a:spcBef>
                          <a:spcPts val="0"/>
                        </a:spcBef>
                        <a:spcAft>
                          <a:spcPts val="0"/>
                        </a:spcAft>
                        <a:buClrTx/>
                        <a:buSzTx/>
                        <a:buFontTx/>
                        <a:buNone/>
                        <a:tabLst/>
                        <a:defRPr/>
                      </a:pPr>
                      <a:r>
                        <a:rPr lang="en-US" sz="1200" dirty="0">
                          <a:effectLst/>
                        </a:rPr>
                        <a:t>50% / 50%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10"/>
                  </a:ext>
                </a:extLst>
              </a:tr>
              <a:tr h="175160">
                <a:tc>
                  <a:txBody>
                    <a:bodyPr/>
                    <a:lstStyle/>
                    <a:p>
                      <a:pPr marL="57150" marR="0" indent="0" fontAlgn="ctr">
                        <a:lnSpc>
                          <a:spcPct val="107000"/>
                        </a:lnSpc>
                        <a:spcBef>
                          <a:spcPts val="0"/>
                        </a:spcBef>
                        <a:spcAft>
                          <a:spcPts val="0"/>
                        </a:spcAft>
                      </a:pPr>
                      <a:r>
                        <a:rPr lang="en-US" sz="1200" kern="1200" dirty="0">
                          <a:effectLst/>
                        </a:rPr>
                        <a:t>Out-of-Pocket (</a:t>
                      </a:r>
                      <a:r>
                        <a:rPr lang="en-US" sz="1200" kern="1200" dirty="0" err="1">
                          <a:effectLst/>
                        </a:rPr>
                        <a:t>ind</a:t>
                      </a:r>
                      <a:r>
                        <a:rPr lang="en-US" sz="1200" kern="1200" dirty="0">
                          <a:effectLst/>
                        </a:rPr>
                        <a:t>/fam)*</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11"/>
                  </a:ext>
                </a:extLst>
              </a:tr>
              <a:tr h="185465">
                <a:tc>
                  <a:txBody>
                    <a:bodyPr/>
                    <a:lstStyle/>
                    <a:p>
                      <a:pPr marL="231775" marR="0" indent="0" fontAlgn="b">
                        <a:lnSpc>
                          <a:spcPct val="107000"/>
                        </a:lnSpc>
                        <a:spcBef>
                          <a:spcPts val="0"/>
                        </a:spcBef>
                        <a:spcAft>
                          <a:spcPts val="0"/>
                        </a:spcAft>
                      </a:pPr>
                      <a:r>
                        <a:rPr lang="en-US" sz="1200" kern="1200" dirty="0">
                          <a:effectLst/>
                        </a:rPr>
                        <a:t>    Network</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b="1" dirty="0">
                          <a:solidFill>
                            <a:schemeClr val="accent2"/>
                          </a:solidFill>
                          <a:effectLst/>
                        </a:rPr>
                        <a:t>$5,000 /</a:t>
                      </a:r>
                      <a:r>
                        <a:rPr lang="en-US" sz="1200" b="1" baseline="0" dirty="0">
                          <a:solidFill>
                            <a:schemeClr val="accent2"/>
                          </a:solidFill>
                          <a:effectLst/>
                        </a:rPr>
                        <a:t> $10,000</a:t>
                      </a:r>
                      <a:endParaRPr lang="en-US" sz="1200" b="1" dirty="0">
                        <a:solidFill>
                          <a:schemeClr val="accent2"/>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b="1" kern="1200" dirty="0">
                          <a:solidFill>
                            <a:schemeClr val="accent2"/>
                          </a:solidFill>
                          <a:effectLst/>
                          <a:latin typeface="+mn-lt"/>
                        </a:rPr>
                        <a:t>$7,900 / $15,800</a:t>
                      </a:r>
                      <a:endParaRPr lang="en-US" sz="1200" b="1" dirty="0">
                        <a:solidFill>
                          <a:schemeClr val="accent2"/>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b="1" kern="1200" dirty="0">
                          <a:solidFill>
                            <a:schemeClr val="accent2"/>
                          </a:solidFill>
                          <a:effectLst/>
                          <a:latin typeface="+mn-lt"/>
                        </a:rPr>
                        <a:t>$7,900 / $15,800</a:t>
                      </a:r>
                      <a:endParaRPr lang="en-US" sz="1200" b="1" dirty="0">
                        <a:solidFill>
                          <a:schemeClr val="accent2"/>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12"/>
                  </a:ext>
                </a:extLst>
              </a:tr>
              <a:tr h="175160">
                <a:tc>
                  <a:txBody>
                    <a:bodyPr/>
                    <a:lstStyle/>
                    <a:p>
                      <a:pPr marL="231775" marR="0" indent="0" fontAlgn="b">
                        <a:lnSpc>
                          <a:spcPct val="107000"/>
                        </a:lnSpc>
                        <a:spcBef>
                          <a:spcPts val="0"/>
                        </a:spcBef>
                        <a:spcAft>
                          <a:spcPts val="0"/>
                        </a:spcAft>
                      </a:pPr>
                      <a:r>
                        <a:rPr lang="en-US" sz="1200" kern="1200" dirty="0">
                          <a:effectLst/>
                        </a:rPr>
                        <a:t>    Non-Network</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dirty="0">
                          <a:effectLst/>
                        </a:rPr>
                        <a:t>$20,700 / $41,400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$23,700 / $47,400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$23,700 / $47,400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13"/>
                  </a:ext>
                </a:extLst>
              </a:tr>
              <a:tr h="676308">
                <a:tc>
                  <a:txBody>
                    <a:bodyPr/>
                    <a:lstStyle/>
                    <a:p>
                      <a:pPr marL="57150" marR="0" indent="0" fontAlgn="ctr">
                        <a:lnSpc>
                          <a:spcPct val="107000"/>
                        </a:lnSpc>
                        <a:spcBef>
                          <a:spcPts val="0"/>
                        </a:spcBef>
                        <a:spcAft>
                          <a:spcPts val="0"/>
                        </a:spcAft>
                      </a:pPr>
                      <a:r>
                        <a:rPr lang="en-US" sz="1200" kern="1200" dirty="0">
                          <a:effectLst/>
                        </a:rPr>
                        <a:t>Network Outpatient</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200" dirty="0">
                          <a:effectLst/>
                        </a:rPr>
                        <a:t>deductible then 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$150 copay (free</a:t>
                      </a:r>
                      <a:r>
                        <a:rPr lang="en-US" sz="1200" kern="1200" baseline="0" dirty="0">
                          <a:solidFill>
                            <a:schemeClr val="tx1"/>
                          </a:solidFill>
                          <a:effectLst/>
                          <a:latin typeface="+mn-lt"/>
                        </a:rPr>
                        <a:t> standing facility) </a:t>
                      </a:r>
                      <a:r>
                        <a:rPr lang="en-US" sz="1200" kern="1200" dirty="0">
                          <a:solidFill>
                            <a:schemeClr val="tx1"/>
                          </a:solidFill>
                          <a:effectLst/>
                          <a:latin typeface="+mn-lt"/>
                        </a:rPr>
                        <a:t>then 0%; deductible then</a:t>
                      </a:r>
                      <a:r>
                        <a:rPr lang="en-US" sz="1200" kern="1200" baseline="0" dirty="0">
                          <a:solidFill>
                            <a:schemeClr val="tx1"/>
                          </a:solidFill>
                          <a:effectLst/>
                          <a:latin typeface="+mn-lt"/>
                        </a:rPr>
                        <a:t> 0% for hospital setting</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rPr>
                        <a:t>$150 copay (free</a:t>
                      </a:r>
                      <a:r>
                        <a:rPr lang="en-US" sz="1200" kern="1200" baseline="0" dirty="0">
                          <a:solidFill>
                            <a:schemeClr val="tx1"/>
                          </a:solidFill>
                          <a:effectLst/>
                          <a:latin typeface="+mn-lt"/>
                        </a:rPr>
                        <a:t> standing facility) </a:t>
                      </a:r>
                      <a:r>
                        <a:rPr lang="en-US" sz="1200" kern="1200" dirty="0">
                          <a:solidFill>
                            <a:schemeClr val="tx1"/>
                          </a:solidFill>
                          <a:effectLst/>
                          <a:latin typeface="+mn-lt"/>
                        </a:rPr>
                        <a:t>then 0%; deductible then</a:t>
                      </a:r>
                      <a:r>
                        <a:rPr lang="en-US" sz="1200" kern="1200" baseline="0" dirty="0">
                          <a:solidFill>
                            <a:schemeClr val="tx1"/>
                          </a:solidFill>
                          <a:effectLst/>
                          <a:latin typeface="+mn-lt"/>
                        </a:rPr>
                        <a:t> 0% for hospital setting</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14"/>
                  </a:ext>
                </a:extLst>
              </a:tr>
              <a:tr h="186049">
                <a:tc>
                  <a:txBody>
                    <a:bodyPr/>
                    <a:lstStyle/>
                    <a:p>
                      <a:pPr marL="57150" marR="0" indent="0" fontAlgn="ctr">
                        <a:lnSpc>
                          <a:spcPct val="107000"/>
                        </a:lnSpc>
                        <a:spcBef>
                          <a:spcPts val="0"/>
                        </a:spcBef>
                        <a:spcAft>
                          <a:spcPts val="0"/>
                        </a:spcAft>
                      </a:pPr>
                      <a:r>
                        <a:rPr lang="en-US" sz="1200" kern="1200" dirty="0">
                          <a:effectLst/>
                        </a:rPr>
                        <a:t>Network Inpatient </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ctr" latinLnBrk="0" hangingPunct="1">
                        <a:lnSpc>
                          <a:spcPct val="107000"/>
                        </a:lnSpc>
                        <a:spcBef>
                          <a:spcPts val="0"/>
                        </a:spcBef>
                        <a:spcAft>
                          <a:spcPts val="0"/>
                        </a:spcAft>
                        <a:buClrTx/>
                        <a:buSzTx/>
                        <a:buFontTx/>
                        <a:buNone/>
                        <a:tabLst/>
                        <a:defRPr/>
                      </a:pPr>
                      <a:r>
                        <a:rPr lang="en-US" sz="1200" dirty="0">
                          <a:effectLst/>
                        </a:rPr>
                        <a:t>deductible then 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algn="ctr" fontAlgn="ctr">
                        <a:lnSpc>
                          <a:spcPct val="107000"/>
                        </a:lnSpc>
                        <a:spcBef>
                          <a:spcPts val="0"/>
                        </a:spcBef>
                        <a:spcAft>
                          <a:spcPts val="0"/>
                        </a:spcAft>
                      </a:pPr>
                      <a:r>
                        <a:rPr lang="en-US" sz="1200" kern="1200" dirty="0">
                          <a:solidFill>
                            <a:schemeClr val="tx1"/>
                          </a:solidFill>
                          <a:effectLst/>
                          <a:latin typeface="+mn-lt"/>
                        </a:rPr>
                        <a:t>deductible, then 00%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tc>
                  <a:txBody>
                    <a:bodyPr/>
                    <a:lstStyle/>
                    <a:p>
                      <a:pPr marL="0" marR="0" indent="0" algn="ctr" defTabSz="914400" rtl="0" eaLnBrk="1" fontAlgn="ctr" latinLnBrk="0" hangingPunct="1">
                        <a:lnSpc>
                          <a:spcPct val="107000"/>
                        </a:lnSpc>
                        <a:spcBef>
                          <a:spcPts val="0"/>
                        </a:spcBef>
                        <a:spcAft>
                          <a:spcPts val="0"/>
                        </a:spcAft>
                        <a:buClrTx/>
                        <a:buSzTx/>
                        <a:buFontTx/>
                        <a:buNone/>
                        <a:tabLst/>
                        <a:defRPr/>
                      </a:pPr>
                      <a:r>
                        <a:rPr lang="en-US" sz="1200" dirty="0">
                          <a:effectLst/>
                        </a:rPr>
                        <a:t>deductible then 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tc>
                <a:extLst>
                  <a:ext uri="{0D108BD9-81ED-4DB2-BD59-A6C34878D82A}">
                    <a16:rowId xmlns:a16="http://schemas.microsoft.com/office/drawing/2014/main" val="10015"/>
                  </a:ext>
                </a:extLst>
              </a:tr>
              <a:tr h="516456">
                <a:tc>
                  <a:txBody>
                    <a:bodyPr/>
                    <a:lstStyle/>
                    <a:p>
                      <a:pPr marL="57150" marR="0" indent="0" fontAlgn="b">
                        <a:lnSpc>
                          <a:spcPct val="107000"/>
                        </a:lnSpc>
                        <a:spcBef>
                          <a:spcPts val="0"/>
                        </a:spcBef>
                        <a:spcAft>
                          <a:spcPts val="0"/>
                        </a:spcAft>
                      </a:pPr>
                      <a:r>
                        <a:rPr lang="en-US" sz="1200" kern="1200" dirty="0">
                          <a:effectLst/>
                        </a:rPr>
                        <a:t>Prescription Drugs</a:t>
                      </a:r>
                    </a:p>
                    <a:p>
                      <a:pPr marL="57150" marR="0" indent="0" fontAlgn="b">
                        <a:lnSpc>
                          <a:spcPct val="107000"/>
                        </a:lnSpc>
                        <a:spcBef>
                          <a:spcPts val="0"/>
                        </a:spcBef>
                        <a:spcAft>
                          <a:spcPts val="0"/>
                        </a:spcAft>
                      </a:pPr>
                      <a:r>
                        <a:rPr lang="en-US" sz="1200" kern="1200" dirty="0">
                          <a:effectLst/>
                        </a:rPr>
                        <a:t>Retail</a:t>
                      </a:r>
                      <a:r>
                        <a:rPr lang="en-US" sz="1200" kern="1200" baseline="0" dirty="0">
                          <a:effectLst/>
                        </a:rPr>
                        <a:t> (30 day)</a:t>
                      </a:r>
                      <a:endParaRPr lang="en-US" sz="1200" kern="1200" dirty="0">
                        <a:effectLst/>
                      </a:endParaRPr>
                    </a:p>
                    <a:p>
                      <a:pPr marL="57150" marR="0" indent="0" fontAlgn="b">
                        <a:lnSpc>
                          <a:spcPct val="107000"/>
                        </a:lnSpc>
                        <a:spcBef>
                          <a:spcPts val="0"/>
                        </a:spcBef>
                        <a:spcAft>
                          <a:spcPts val="0"/>
                        </a:spcAft>
                      </a:pPr>
                      <a:r>
                        <a:rPr lang="en-US" sz="1200" kern="1200" dirty="0">
                          <a:effectLst/>
                        </a:rPr>
                        <a:t>Tier 1/2/3/4</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6960" marR="6960" marT="6960" marB="0" anchor="ctr">
                    <a:solidFill>
                      <a:schemeClr val="bg1"/>
                    </a:solidFill>
                  </a:tcPr>
                </a:tc>
                <a:tc>
                  <a:txBody>
                    <a:bodyPr/>
                    <a:lstStyle/>
                    <a:p>
                      <a:pPr marL="0" marR="0" indent="0" algn="ctr" defTabSz="914400" rtl="0" eaLnBrk="1" fontAlgn="ctr" latinLnBrk="0" hangingPunct="1">
                        <a:lnSpc>
                          <a:spcPct val="107000"/>
                        </a:lnSpc>
                        <a:spcBef>
                          <a:spcPts val="0"/>
                        </a:spcBef>
                        <a:spcAft>
                          <a:spcPts val="0"/>
                        </a:spcAft>
                        <a:buClrTx/>
                        <a:buSzTx/>
                        <a:buFontTx/>
                        <a:buNone/>
                        <a:tabLst/>
                        <a:defRPr/>
                      </a:pPr>
                      <a:r>
                        <a:rPr lang="en-US" sz="1200" dirty="0">
                          <a:effectLst/>
                        </a:rPr>
                        <a:t>deductible</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solidFill>
                      <a:schemeClr val="bg1"/>
                    </a:solidFill>
                  </a:tcPr>
                </a:tc>
                <a:tc>
                  <a:txBody>
                    <a:bodyPr/>
                    <a:lstStyle/>
                    <a:p>
                      <a:pPr marL="0" marR="0" algn="ctr" fontAlgn="b">
                        <a:lnSpc>
                          <a:spcPct val="100000"/>
                        </a:lnSpc>
                        <a:spcBef>
                          <a:spcPts val="0"/>
                        </a:spcBef>
                        <a:spcAft>
                          <a:spcPts val="0"/>
                        </a:spcAft>
                      </a:pPr>
                      <a:r>
                        <a:rPr lang="en-US" sz="1200" kern="1200" dirty="0">
                          <a:solidFill>
                            <a:schemeClr val="tx1"/>
                          </a:solidFill>
                          <a:effectLst/>
                          <a:latin typeface="+mn-lt"/>
                        </a:rPr>
                        <a:t>$3/$45/$90/25% to $450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solidFill>
                      <a:schemeClr val="bg1"/>
                    </a:solidFill>
                  </a:tcPr>
                </a:tc>
                <a:tc>
                  <a:txBody>
                    <a:bodyPr/>
                    <a:lstStyle/>
                    <a:p>
                      <a:pPr marL="0" marR="0" algn="ctr" fontAlgn="b">
                        <a:lnSpc>
                          <a:spcPct val="100000"/>
                        </a:lnSpc>
                        <a:spcBef>
                          <a:spcPts val="0"/>
                        </a:spcBef>
                        <a:spcAft>
                          <a:spcPts val="0"/>
                        </a:spcAft>
                      </a:pPr>
                      <a:r>
                        <a:rPr lang="en-US" sz="1200" kern="1200" dirty="0">
                          <a:solidFill>
                            <a:schemeClr val="tx1"/>
                          </a:solidFill>
                          <a:effectLst/>
                          <a:latin typeface="+mn-lt"/>
                        </a:rPr>
                        <a:t>$3/$45/$90/25% to $450</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960" marR="6960" marT="6960" marB="0" anchor="ctr">
                    <a:solidFill>
                      <a:schemeClr val="bg1"/>
                    </a:solidFill>
                  </a:tcPr>
                </a:tc>
                <a:extLst>
                  <a:ext uri="{0D108BD9-81ED-4DB2-BD59-A6C34878D82A}">
                    <a16:rowId xmlns:a16="http://schemas.microsoft.com/office/drawing/2014/main" val="10016"/>
                  </a:ext>
                </a:extLst>
              </a:tr>
            </a:tbl>
          </a:graphicData>
        </a:graphic>
      </p:graphicFrame>
      <p:sp>
        <p:nvSpPr>
          <p:cNvPr id="3" name="Title 2">
            <a:extLst>
              <a:ext uri="{FF2B5EF4-FFF2-40B4-BE49-F238E27FC236}">
                <a16:creationId xmlns:a16="http://schemas.microsoft.com/office/drawing/2014/main" id="{AA77CFFE-2FD0-4D27-AE4F-616AB6FE5D83}"/>
              </a:ext>
            </a:extLst>
          </p:cNvPr>
          <p:cNvSpPr>
            <a:spLocks noGrp="1"/>
          </p:cNvSpPr>
          <p:nvPr>
            <p:ph type="title"/>
          </p:nvPr>
        </p:nvSpPr>
        <p:spPr/>
        <p:txBody>
          <a:bodyPr/>
          <a:lstStyle/>
          <a:p>
            <a:r>
              <a:rPr lang="en-US" dirty="0"/>
              <a:t>Strategic Plan Design: Example</a:t>
            </a:r>
          </a:p>
        </p:txBody>
      </p:sp>
    </p:spTree>
    <p:extLst>
      <p:ext uri="{BB962C8B-B14F-4D97-AF65-F5344CB8AC3E}">
        <p14:creationId xmlns:p14="http://schemas.microsoft.com/office/powerpoint/2010/main" val="59634516"/>
      </p:ext>
    </p:extLst>
  </p:cSld>
  <p:clrMapOvr>
    <a:masterClrMapping/>
  </p:clrMapOvr>
  <p:transition>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9EB84-3ADD-4730-A976-9A8ECDBB605E}"/>
              </a:ext>
            </a:extLst>
          </p:cNvPr>
          <p:cNvSpPr>
            <a:spLocks noGrp="1"/>
          </p:cNvSpPr>
          <p:nvPr>
            <p:ph type="ctrTitle"/>
          </p:nvPr>
        </p:nvSpPr>
        <p:spPr/>
        <p:txBody>
          <a:bodyPr/>
          <a:lstStyle/>
          <a:p>
            <a:r>
              <a:rPr lang="en-US" dirty="0"/>
              <a:t>Wellness</a:t>
            </a:r>
          </a:p>
        </p:txBody>
      </p:sp>
    </p:spTree>
    <p:extLst>
      <p:ext uri="{BB962C8B-B14F-4D97-AF65-F5344CB8AC3E}">
        <p14:creationId xmlns:p14="http://schemas.microsoft.com/office/powerpoint/2010/main" val="586295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D4550-107F-478D-8F0F-47D69BDB521D}"/>
              </a:ext>
            </a:extLst>
          </p:cNvPr>
          <p:cNvSpPr>
            <a:spLocks noGrp="1"/>
          </p:cNvSpPr>
          <p:nvPr>
            <p:ph type="title"/>
          </p:nvPr>
        </p:nvSpPr>
        <p:spPr/>
        <p:txBody>
          <a:bodyPr/>
          <a:lstStyle/>
          <a:p>
            <a:r>
              <a:rPr lang="en-US" dirty="0"/>
              <a:t>Wellness</a:t>
            </a:r>
          </a:p>
        </p:txBody>
      </p:sp>
      <p:sp>
        <p:nvSpPr>
          <p:cNvPr id="3" name="Content Placeholder 2">
            <a:extLst>
              <a:ext uri="{FF2B5EF4-FFF2-40B4-BE49-F238E27FC236}">
                <a16:creationId xmlns:a16="http://schemas.microsoft.com/office/drawing/2014/main" id="{D95DBD96-1A54-4636-BFC7-7BF4F4739831}"/>
              </a:ext>
            </a:extLst>
          </p:cNvPr>
          <p:cNvSpPr>
            <a:spLocks noGrp="1"/>
          </p:cNvSpPr>
          <p:nvPr>
            <p:ph idx="1"/>
          </p:nvPr>
        </p:nvSpPr>
        <p:spPr/>
        <p:txBody>
          <a:bodyPr>
            <a:normAutofit fontScale="92500" lnSpcReduction="20000"/>
          </a:bodyPr>
          <a:lstStyle/>
          <a:p>
            <a:r>
              <a:rPr lang="en-US" dirty="0"/>
              <a:t>During a Credit Union’s benefit review process, Employers should focus on potential high-cost and high-exposure areas of spend.</a:t>
            </a:r>
          </a:p>
          <a:p>
            <a:pPr lvl="1"/>
            <a:r>
              <a:rPr lang="en-US" dirty="0"/>
              <a:t>Generally, looking at targetable and steerable cost-drivers</a:t>
            </a:r>
          </a:p>
          <a:p>
            <a:pPr lvl="1"/>
            <a:r>
              <a:rPr lang="en-US" dirty="0"/>
              <a:t>Keeping healthy members healthy and engaged</a:t>
            </a:r>
          </a:p>
          <a:p>
            <a:r>
              <a:rPr lang="en-US" dirty="0"/>
              <a:t>By analyzing data related to preventive care utilization, chronic conditions, and other lifestyle conditions, a customized wellness program can be built.</a:t>
            </a:r>
          </a:p>
          <a:p>
            <a:r>
              <a:rPr lang="en-US" dirty="0"/>
              <a:t>A wellness program should address that Employer’s specific needs, including components such as:</a:t>
            </a:r>
          </a:p>
          <a:p>
            <a:pPr lvl="1"/>
            <a:r>
              <a:rPr lang="en-US" dirty="0"/>
              <a:t>Turnkey wellness Vendors</a:t>
            </a:r>
          </a:p>
          <a:p>
            <a:pPr lvl="1"/>
            <a:r>
              <a:rPr lang="en-US" dirty="0"/>
              <a:t>Wellness events, such as biometric screenings, flu shot clinics, and wellness fairs</a:t>
            </a:r>
          </a:p>
          <a:p>
            <a:pPr lvl="1"/>
            <a:r>
              <a:rPr lang="en-US" dirty="0"/>
              <a:t>Plan design that focuses on lifestyle conditions</a:t>
            </a:r>
          </a:p>
          <a:p>
            <a:pPr lvl="1"/>
            <a:r>
              <a:rPr lang="en-US" dirty="0"/>
              <a:t>Rewards and incentives to drive health-oriented behaviors</a:t>
            </a:r>
          </a:p>
          <a:p>
            <a:pPr lvl="1"/>
            <a:r>
              <a:rPr lang="en-US" dirty="0"/>
              <a:t>Effective employee education and campaigns</a:t>
            </a:r>
          </a:p>
          <a:p>
            <a:endParaRPr lang="en-US" dirty="0"/>
          </a:p>
        </p:txBody>
      </p:sp>
    </p:spTree>
    <p:extLst>
      <p:ext uri="{BB962C8B-B14F-4D97-AF65-F5344CB8AC3E}">
        <p14:creationId xmlns:p14="http://schemas.microsoft.com/office/powerpoint/2010/main" val="768656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D4550-107F-478D-8F0F-47D69BDB521D}"/>
              </a:ext>
            </a:extLst>
          </p:cNvPr>
          <p:cNvSpPr>
            <a:spLocks noGrp="1"/>
          </p:cNvSpPr>
          <p:nvPr>
            <p:ph type="title"/>
          </p:nvPr>
        </p:nvSpPr>
        <p:spPr/>
        <p:txBody>
          <a:bodyPr/>
          <a:lstStyle/>
          <a:p>
            <a:r>
              <a:rPr lang="en-US" dirty="0"/>
              <a:t>Wellness: Example</a:t>
            </a:r>
          </a:p>
        </p:txBody>
      </p:sp>
      <p:sp>
        <p:nvSpPr>
          <p:cNvPr id="3" name="Content Placeholder 2">
            <a:extLst>
              <a:ext uri="{FF2B5EF4-FFF2-40B4-BE49-F238E27FC236}">
                <a16:creationId xmlns:a16="http://schemas.microsoft.com/office/drawing/2014/main" id="{D95DBD96-1A54-4636-BFC7-7BF4F4739831}"/>
              </a:ext>
            </a:extLst>
          </p:cNvPr>
          <p:cNvSpPr>
            <a:spLocks noGrp="1"/>
          </p:cNvSpPr>
          <p:nvPr>
            <p:ph idx="1"/>
          </p:nvPr>
        </p:nvSpPr>
        <p:spPr/>
        <p:txBody>
          <a:bodyPr>
            <a:normAutofit/>
          </a:bodyPr>
          <a:lstStyle/>
          <a:p>
            <a:r>
              <a:rPr lang="en-US" sz="1800" dirty="0">
                <a:latin typeface="Calibri" panose="020F0502020204030204" pitchFamily="34" charset="0"/>
                <a:ea typeface="Times New Roman" panose="02020603050405020304" pitchFamily="18" charset="0"/>
              </a:rPr>
              <a:t>Scenario: Large manufacturing employer </a:t>
            </a:r>
            <a:r>
              <a:rPr lang="en-US" sz="1800" dirty="0">
                <a:effectLst/>
                <a:latin typeface="Calibri" panose="020F0502020204030204" pitchFamily="34" charset="0"/>
                <a:ea typeface="Times New Roman" panose="02020603050405020304" pitchFamily="18" charset="0"/>
              </a:rPr>
              <a:t>(600+ employees) had significant prevalence of diabetes, hypertension, and chronic conditions with low medication compliance. Several high-cost claimants were related to stroke and heart attack. Employee demographic was low income, and we had concerns about employees being able to afford and access their neede</a:t>
            </a:r>
            <a:r>
              <a:rPr lang="en-US" sz="1800" dirty="0">
                <a:latin typeface="Calibri" panose="020F0502020204030204" pitchFamily="34" charset="0"/>
                <a:ea typeface="Times New Roman" panose="02020603050405020304" pitchFamily="18" charset="0"/>
              </a:rPr>
              <a:t>d medications</a:t>
            </a:r>
            <a:r>
              <a:rPr lang="en-US" sz="1800" dirty="0">
                <a:effectLst/>
                <a:latin typeface="Calibri" panose="020F0502020204030204" pitchFamily="34" charset="0"/>
                <a:ea typeface="Times New Roman" panose="02020603050405020304" pitchFamily="18" charset="0"/>
              </a:rPr>
              <a:t>. </a:t>
            </a:r>
          </a:p>
          <a:p>
            <a:r>
              <a:rPr lang="en-US" sz="1800" dirty="0">
                <a:effectLst/>
                <a:latin typeface="Calibri" panose="020F0502020204030204" pitchFamily="34" charset="0"/>
                <a:ea typeface="Times New Roman" panose="02020603050405020304" pitchFamily="18" charset="0"/>
              </a:rPr>
              <a:t>Recommendation: </a:t>
            </a:r>
          </a:p>
          <a:p>
            <a:pPr lvl="1"/>
            <a:r>
              <a:rPr lang="en-US" sz="1400" dirty="0">
                <a:latin typeface="Calibri" panose="020F0502020204030204" pitchFamily="34" charset="0"/>
                <a:ea typeface="Times New Roman" panose="02020603050405020304" pitchFamily="18" charset="0"/>
              </a:rPr>
              <a:t>Added an HDHP-compatible Preventive Rx Rider for low-cost and generic maintenance medications for conditions such as diabetes, asthma, hypertension, cholesterol, etc.</a:t>
            </a:r>
          </a:p>
          <a:p>
            <a:pPr lvl="1"/>
            <a:r>
              <a:rPr lang="en-US" sz="1400" dirty="0">
                <a:latin typeface="Calibri" panose="020F0502020204030204" pitchFamily="34" charset="0"/>
                <a:ea typeface="Times New Roman" panose="02020603050405020304" pitchFamily="18" charset="0"/>
              </a:rPr>
              <a:t>Members using in-network pharmacies could obtain any medication on this list at a $0 cost share, which included diabetic insulin.</a:t>
            </a:r>
            <a:endParaRPr lang="en-US" sz="1400" dirty="0">
              <a:effectLst/>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Out</a:t>
            </a:r>
            <a:r>
              <a:rPr lang="en-US" sz="1800" dirty="0">
                <a:latin typeface="Calibri" panose="020F0502020204030204" pitchFamily="34" charset="0"/>
                <a:ea typeface="Times New Roman" panose="02020603050405020304" pitchFamily="18" charset="0"/>
              </a:rPr>
              <a:t>come:</a:t>
            </a:r>
          </a:p>
          <a:p>
            <a:pPr lvl="1"/>
            <a:r>
              <a:rPr lang="en-US" sz="1400" dirty="0">
                <a:effectLst/>
                <a:latin typeface="Calibri" panose="020F0502020204030204" pitchFamily="34" charset="0"/>
                <a:ea typeface="Times New Roman" panose="02020603050405020304" pitchFamily="18" charset="0"/>
              </a:rPr>
              <a:t>Medication adherence and compliance more than doubled in the subsequent 12 month claims period.</a:t>
            </a:r>
          </a:p>
          <a:p>
            <a:pPr lvl="1"/>
            <a:r>
              <a:rPr lang="en-US" sz="1400" dirty="0">
                <a:latin typeface="Calibri" panose="020F0502020204030204" pitchFamily="34" charset="0"/>
              </a:rPr>
              <a:t>Saw an increase in generic utilization versus brand drugs due to offering the $0 copay, which helped stabilize overall Rx spend</a:t>
            </a:r>
          </a:p>
          <a:p>
            <a:pPr lvl="1"/>
            <a:r>
              <a:rPr lang="en-US" sz="1400" dirty="0">
                <a:latin typeface="Calibri" panose="020F0502020204030204" pitchFamily="34" charset="0"/>
              </a:rPr>
              <a:t>Decrease in lifestyle-related High-Cost Claimants.</a:t>
            </a:r>
          </a:p>
          <a:p>
            <a:pPr lvl="1"/>
            <a:r>
              <a:rPr lang="en-US" sz="1400" dirty="0">
                <a:latin typeface="Calibri" panose="020F0502020204030204" pitchFamily="34" charset="0"/>
              </a:rPr>
              <a:t>Increased employee satisfaction by having access to these no-cost medications.</a:t>
            </a:r>
            <a:endParaRPr lang="en-US" dirty="0"/>
          </a:p>
        </p:txBody>
      </p:sp>
    </p:spTree>
    <p:extLst>
      <p:ext uri="{BB962C8B-B14F-4D97-AF65-F5344CB8AC3E}">
        <p14:creationId xmlns:p14="http://schemas.microsoft.com/office/powerpoint/2010/main" val="1170898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BA3C2-9236-404C-A745-7EB977014450}"/>
              </a:ext>
            </a:extLst>
          </p:cNvPr>
          <p:cNvSpPr>
            <a:spLocks noGrp="1"/>
          </p:cNvSpPr>
          <p:nvPr>
            <p:ph type="ctrTitle"/>
          </p:nvPr>
        </p:nvSpPr>
        <p:spPr/>
        <p:txBody>
          <a:bodyPr>
            <a:normAutofit/>
          </a:bodyPr>
          <a:lstStyle/>
          <a:p>
            <a:r>
              <a:rPr lang="en-US" sz="4800" dirty="0"/>
              <a:t>Why is a Three-to-Five Year Benefits Strategy Vital for Your Credit Union?</a:t>
            </a:r>
          </a:p>
        </p:txBody>
      </p:sp>
      <p:sp>
        <p:nvSpPr>
          <p:cNvPr id="3" name="Subtitle 2">
            <a:extLst>
              <a:ext uri="{FF2B5EF4-FFF2-40B4-BE49-F238E27FC236}">
                <a16:creationId xmlns:a16="http://schemas.microsoft.com/office/drawing/2014/main" id="{0B04DE8C-EEC3-40A2-BC9B-199D0DE8D4A6}"/>
              </a:ext>
            </a:extLst>
          </p:cNvPr>
          <p:cNvSpPr>
            <a:spLocks noGrp="1"/>
          </p:cNvSpPr>
          <p:nvPr>
            <p:ph type="subTitle" idx="1"/>
          </p:nvPr>
        </p:nvSpPr>
        <p:spPr/>
        <p:txBody>
          <a:bodyPr>
            <a:normAutofit/>
          </a:bodyPr>
          <a:lstStyle/>
          <a:p>
            <a:r>
              <a:rPr lang="en-US" sz="3200" dirty="0"/>
              <a:t>Presented by: Peachtree Benefit Group</a:t>
            </a:r>
          </a:p>
        </p:txBody>
      </p:sp>
      <p:pic>
        <p:nvPicPr>
          <p:cNvPr id="4" name="Picture 3">
            <a:extLst>
              <a:ext uri="{FF2B5EF4-FFF2-40B4-BE49-F238E27FC236}">
                <a16:creationId xmlns:a16="http://schemas.microsoft.com/office/drawing/2014/main" id="{FFEA1B6C-391F-47A2-B8FF-48486BC4088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457700" y="4181183"/>
            <a:ext cx="3276600" cy="809625"/>
          </a:xfrm>
          <a:prstGeom prst="rect">
            <a:avLst/>
          </a:prstGeom>
          <a:noFill/>
          <a:ln>
            <a:noFill/>
          </a:ln>
        </p:spPr>
      </p:pic>
    </p:spTree>
    <p:extLst>
      <p:ext uri="{BB962C8B-B14F-4D97-AF65-F5344CB8AC3E}">
        <p14:creationId xmlns:p14="http://schemas.microsoft.com/office/powerpoint/2010/main" val="2731637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D4550-107F-478D-8F0F-47D69BDB521D}"/>
              </a:ext>
            </a:extLst>
          </p:cNvPr>
          <p:cNvSpPr>
            <a:spLocks noGrp="1"/>
          </p:cNvSpPr>
          <p:nvPr>
            <p:ph type="title"/>
          </p:nvPr>
        </p:nvSpPr>
        <p:spPr/>
        <p:txBody>
          <a:bodyPr/>
          <a:lstStyle/>
          <a:p>
            <a:r>
              <a:rPr lang="en-US" dirty="0"/>
              <a:t>Wellness: Example</a:t>
            </a:r>
          </a:p>
        </p:txBody>
      </p:sp>
      <p:sp>
        <p:nvSpPr>
          <p:cNvPr id="5" name="Content Placeholder 4">
            <a:extLst>
              <a:ext uri="{FF2B5EF4-FFF2-40B4-BE49-F238E27FC236}">
                <a16:creationId xmlns:a16="http://schemas.microsoft.com/office/drawing/2014/main" id="{1AE3F37B-B81F-4C63-AAD2-20BE1F013B60}"/>
              </a:ext>
            </a:extLst>
          </p:cNvPr>
          <p:cNvSpPr>
            <a:spLocks noGrp="1"/>
          </p:cNvSpPr>
          <p:nvPr>
            <p:ph idx="1"/>
          </p:nvPr>
        </p:nvSpPr>
        <p:spPr>
          <a:xfrm>
            <a:off x="6534286" y="1439731"/>
            <a:ext cx="4726496" cy="4734566"/>
          </a:xfrm>
        </p:spPr>
        <p:txBody>
          <a:bodyPr>
            <a:normAutofit fontScale="92500" lnSpcReduction="10000"/>
          </a:bodyPr>
          <a:lstStyle/>
          <a:p>
            <a:r>
              <a:rPr lang="en-US" dirty="0"/>
              <a:t>Most carriers, TPAs, and PBMs provide Preventive Rx Rider Options</a:t>
            </a:r>
          </a:p>
          <a:p>
            <a:r>
              <a:rPr lang="en-US" dirty="0"/>
              <a:t>ACA and HDHP Compatible</a:t>
            </a:r>
          </a:p>
          <a:p>
            <a:r>
              <a:rPr lang="en-US" dirty="0"/>
              <a:t>$0 cost maintenance medications for chronic conditions such as:</a:t>
            </a:r>
          </a:p>
          <a:p>
            <a:pPr lvl="1"/>
            <a:r>
              <a:rPr lang="en-US" dirty="0"/>
              <a:t>Asthma</a:t>
            </a:r>
          </a:p>
          <a:p>
            <a:pPr lvl="1"/>
            <a:r>
              <a:rPr lang="en-US" dirty="0"/>
              <a:t>Diabetes</a:t>
            </a:r>
          </a:p>
          <a:p>
            <a:pPr lvl="1"/>
            <a:r>
              <a:rPr lang="en-US" dirty="0"/>
              <a:t>Hypertension</a:t>
            </a:r>
          </a:p>
          <a:p>
            <a:pPr lvl="1"/>
            <a:r>
              <a:rPr lang="en-US" dirty="0"/>
              <a:t>Anxiety and Depression</a:t>
            </a:r>
          </a:p>
          <a:p>
            <a:pPr lvl="1"/>
            <a:r>
              <a:rPr lang="en-US" dirty="0"/>
              <a:t>And many more lifestyle related conditions</a:t>
            </a:r>
          </a:p>
        </p:txBody>
      </p:sp>
      <p:grpSp>
        <p:nvGrpSpPr>
          <p:cNvPr id="8" name="Group 7">
            <a:extLst>
              <a:ext uri="{FF2B5EF4-FFF2-40B4-BE49-F238E27FC236}">
                <a16:creationId xmlns:a16="http://schemas.microsoft.com/office/drawing/2014/main" id="{07389FB7-7ADC-4F61-B642-45722AC39CA5}"/>
              </a:ext>
            </a:extLst>
          </p:cNvPr>
          <p:cNvGrpSpPr/>
          <p:nvPr/>
        </p:nvGrpSpPr>
        <p:grpSpPr>
          <a:xfrm>
            <a:off x="931218" y="1825625"/>
            <a:ext cx="4890741" cy="4164114"/>
            <a:chOff x="1015109" y="1825625"/>
            <a:chExt cx="4422588" cy="3846138"/>
          </a:xfrm>
        </p:grpSpPr>
        <p:pic>
          <p:nvPicPr>
            <p:cNvPr id="6" name="Picture 5">
              <a:extLst>
                <a:ext uri="{FF2B5EF4-FFF2-40B4-BE49-F238E27FC236}">
                  <a16:creationId xmlns:a16="http://schemas.microsoft.com/office/drawing/2014/main" id="{C5A1743E-AB09-4E00-BB8F-3A8712864B84}"/>
                </a:ext>
              </a:extLst>
            </p:cNvPr>
            <p:cNvPicPr>
              <a:picLocks noChangeAspect="1"/>
            </p:cNvPicPr>
            <p:nvPr/>
          </p:nvPicPr>
          <p:blipFill>
            <a:blip r:embed="rId2"/>
            <a:stretch>
              <a:fillRect/>
            </a:stretch>
          </p:blipFill>
          <p:spPr>
            <a:xfrm>
              <a:off x="1015109" y="1825625"/>
              <a:ext cx="2644588" cy="3440995"/>
            </a:xfrm>
            <a:prstGeom prst="rect">
              <a:avLst/>
            </a:prstGeom>
            <a:ln>
              <a:solidFill>
                <a:schemeClr val="tx1"/>
              </a:solidFill>
            </a:ln>
          </p:spPr>
        </p:pic>
        <p:pic>
          <p:nvPicPr>
            <p:cNvPr id="7" name="Picture 6">
              <a:extLst>
                <a:ext uri="{FF2B5EF4-FFF2-40B4-BE49-F238E27FC236}">
                  <a16:creationId xmlns:a16="http://schemas.microsoft.com/office/drawing/2014/main" id="{A1498293-9DF1-4D40-A3E5-84625EBDBF1B}"/>
                </a:ext>
              </a:extLst>
            </p:cNvPr>
            <p:cNvPicPr>
              <a:picLocks noChangeAspect="1"/>
            </p:cNvPicPr>
            <p:nvPr/>
          </p:nvPicPr>
          <p:blipFill>
            <a:blip r:embed="rId3"/>
            <a:stretch>
              <a:fillRect/>
            </a:stretch>
          </p:blipFill>
          <p:spPr>
            <a:xfrm>
              <a:off x="2739194" y="2278052"/>
              <a:ext cx="2698503" cy="3393711"/>
            </a:xfrm>
            <a:prstGeom prst="rect">
              <a:avLst/>
            </a:prstGeom>
            <a:ln>
              <a:solidFill>
                <a:schemeClr val="tx1"/>
              </a:solidFill>
            </a:ln>
          </p:spPr>
        </p:pic>
      </p:grpSp>
    </p:spTree>
    <p:extLst>
      <p:ext uri="{BB962C8B-B14F-4D97-AF65-F5344CB8AC3E}">
        <p14:creationId xmlns:p14="http://schemas.microsoft.com/office/powerpoint/2010/main" val="3898252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1B72B-400C-4044-8621-110CCB18917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5C5EFC3F-76F8-4EFD-8B8C-C27B31FE1DA2}"/>
              </a:ext>
            </a:extLst>
          </p:cNvPr>
          <p:cNvSpPr>
            <a:spLocks noGrp="1"/>
          </p:cNvSpPr>
          <p:nvPr>
            <p:ph idx="1"/>
          </p:nvPr>
        </p:nvSpPr>
        <p:spPr/>
        <p:txBody>
          <a:bodyPr/>
          <a:lstStyle/>
          <a:p>
            <a:r>
              <a:rPr lang="en-US" dirty="0"/>
              <a:t>While each Credit Union has varying financial and cultural needs, we find a common goal of offering the best benefits possible at the lowest cost available to the Credit Union and employees</a:t>
            </a:r>
          </a:p>
          <a:p>
            <a:r>
              <a:rPr lang="en-US" dirty="0"/>
              <a:t>By proactively creating a three-to-five year benefit strategy that includes funding, plan design, and wellness, we have been successful in creating long-term strategies with Credit Unions to help stabilize their ever-increasing healthcare costs.</a:t>
            </a:r>
          </a:p>
        </p:txBody>
      </p:sp>
    </p:spTree>
    <p:extLst>
      <p:ext uri="{BB962C8B-B14F-4D97-AF65-F5344CB8AC3E}">
        <p14:creationId xmlns:p14="http://schemas.microsoft.com/office/powerpoint/2010/main" val="258878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360B7-60EA-415A-A390-F869C3540C24}"/>
              </a:ext>
            </a:extLst>
          </p:cNvPr>
          <p:cNvSpPr>
            <a:spLocks noGrp="1"/>
          </p:cNvSpPr>
          <p:nvPr>
            <p:ph type="title"/>
          </p:nvPr>
        </p:nvSpPr>
        <p:spPr/>
        <p:txBody>
          <a:bodyPr/>
          <a:lstStyle/>
          <a:p>
            <a:r>
              <a:rPr lang="en-US" dirty="0"/>
              <a:t>Employee Benefits Are Important</a:t>
            </a:r>
          </a:p>
        </p:txBody>
      </p:sp>
      <p:pic>
        <p:nvPicPr>
          <p:cNvPr id="5" name="Picture 4">
            <a:extLst>
              <a:ext uri="{FF2B5EF4-FFF2-40B4-BE49-F238E27FC236}">
                <a16:creationId xmlns:a16="http://schemas.microsoft.com/office/drawing/2014/main" id="{758E20FC-2A96-4D6F-8749-39EF5F72CF96}"/>
              </a:ext>
            </a:extLst>
          </p:cNvPr>
          <p:cNvPicPr>
            <a:picLocks noChangeAspect="1"/>
          </p:cNvPicPr>
          <p:nvPr/>
        </p:nvPicPr>
        <p:blipFill>
          <a:blip r:embed="rId2"/>
          <a:stretch>
            <a:fillRect/>
          </a:stretch>
        </p:blipFill>
        <p:spPr>
          <a:xfrm>
            <a:off x="519603" y="2141951"/>
            <a:ext cx="6551882" cy="3322687"/>
          </a:xfrm>
          <a:prstGeom prst="rect">
            <a:avLst/>
          </a:prstGeom>
        </p:spPr>
      </p:pic>
      <p:sp>
        <p:nvSpPr>
          <p:cNvPr id="7" name="Rectangle 6">
            <a:extLst>
              <a:ext uri="{FF2B5EF4-FFF2-40B4-BE49-F238E27FC236}">
                <a16:creationId xmlns:a16="http://schemas.microsoft.com/office/drawing/2014/main" id="{4C73C7FD-D719-4C28-821F-64C9087E06D3}"/>
              </a:ext>
            </a:extLst>
          </p:cNvPr>
          <p:cNvSpPr/>
          <p:nvPr/>
        </p:nvSpPr>
        <p:spPr>
          <a:xfrm>
            <a:off x="8118263" y="3255968"/>
            <a:ext cx="3554133" cy="2000548"/>
          </a:xfrm>
          <a:prstGeom prst="rect">
            <a:avLst/>
          </a:prstGeom>
          <a:noFill/>
        </p:spPr>
        <p:txBody>
          <a:bodyPr wrap="square" lIns="137160" tIns="228600" rIns="137160" bIns="228600">
            <a:spAutoFit/>
          </a:bodyPr>
          <a:lstStyle/>
          <a:p>
            <a:r>
              <a:rPr lang="en-US" sz="2000" dirty="0">
                <a:solidFill>
                  <a:schemeClr val="accent5"/>
                </a:solidFill>
              </a:rPr>
              <a:t>78% percent of workers say their benefits packages </a:t>
            </a:r>
            <a:r>
              <a:rPr lang="en-US" sz="2000" b="1" dirty="0">
                <a:solidFill>
                  <a:schemeClr val="accent5"/>
                </a:solidFill>
              </a:rPr>
              <a:t>are as important as their salaries</a:t>
            </a:r>
            <a:r>
              <a:rPr lang="en-US" sz="2000" dirty="0">
                <a:solidFill>
                  <a:schemeClr val="accent5"/>
                </a:solidFill>
              </a:rPr>
              <a:t> in keeping them at their current employers.</a:t>
            </a:r>
            <a:r>
              <a:rPr lang="en-US" sz="1600" dirty="0">
                <a:solidFill>
                  <a:schemeClr val="accent5"/>
                </a:solidFill>
              </a:rPr>
              <a:t> </a:t>
            </a:r>
            <a:r>
              <a:rPr lang="en-US" sz="1600" baseline="30000" dirty="0">
                <a:solidFill>
                  <a:schemeClr val="accent5"/>
                </a:solidFill>
              </a:rPr>
              <a:t>3</a:t>
            </a:r>
            <a:endParaRPr lang="en-US" sz="1600" baseline="30000" dirty="0"/>
          </a:p>
        </p:txBody>
      </p:sp>
      <p:sp>
        <p:nvSpPr>
          <p:cNvPr id="8" name="Text Box 3">
            <a:extLst>
              <a:ext uri="{FF2B5EF4-FFF2-40B4-BE49-F238E27FC236}">
                <a16:creationId xmlns:a16="http://schemas.microsoft.com/office/drawing/2014/main" id="{2A2A3964-2137-4CF5-8F00-A092CD570321}"/>
              </a:ext>
            </a:extLst>
          </p:cNvPr>
          <p:cNvSpPr txBox="1">
            <a:spLocks noChangeArrowheads="1"/>
          </p:cNvSpPr>
          <p:nvPr/>
        </p:nvSpPr>
        <p:spPr bwMode="auto">
          <a:xfrm>
            <a:off x="519604" y="5969531"/>
            <a:ext cx="7923549" cy="600164"/>
          </a:xfrm>
          <a:prstGeom prst="rect">
            <a:avLst/>
          </a:prstGeom>
          <a:noFill/>
          <a:ln w="50800">
            <a:noFill/>
            <a:miter lim="800000"/>
            <a:headEnd/>
            <a:tailEnd/>
          </a:ln>
        </p:spPr>
        <p:txBody>
          <a:bodyPr wrap="square">
            <a:spAutoFit/>
          </a:bodyPr>
          <a:lstStyle/>
          <a:p>
            <a:r>
              <a:rPr lang="en-US" sz="1100" dirty="0">
                <a:solidFill>
                  <a:schemeClr val="bg1">
                    <a:lumMod val="50000"/>
                  </a:schemeClr>
                </a:solidFill>
              </a:rPr>
              <a:t>1 MetLife, “Experience a More Human Workplace: MetLife’s 16th Annual U.S. Employee Benefit Trends Study” (2018).</a:t>
            </a:r>
          </a:p>
          <a:p>
            <a:r>
              <a:rPr lang="en-US" sz="1100" dirty="0">
                <a:solidFill>
                  <a:schemeClr val="bg1">
                    <a:lumMod val="50000"/>
                  </a:schemeClr>
                </a:solidFill>
              </a:rPr>
              <a:t>2 Society for Human Resource Management, "Employee Job Satisfaction and Engagement: The Doors of Opportunity are Open” (2017).</a:t>
            </a:r>
          </a:p>
          <a:p>
            <a:r>
              <a:rPr lang="en-US" sz="1100" dirty="0">
                <a:solidFill>
                  <a:schemeClr val="bg1">
                    <a:lumMod val="50000"/>
                  </a:schemeClr>
                </a:solidFill>
              </a:rPr>
              <a:t>3 Randstad US, “Your best employees are leaving, but is it personal or practical?” (2018)</a:t>
            </a:r>
          </a:p>
        </p:txBody>
      </p:sp>
      <p:pic>
        <p:nvPicPr>
          <p:cNvPr id="6" name="Picture 5">
            <a:extLst>
              <a:ext uri="{FF2B5EF4-FFF2-40B4-BE49-F238E27FC236}">
                <a16:creationId xmlns:a16="http://schemas.microsoft.com/office/drawing/2014/main" id="{C323883A-8CF5-4300-8377-351A48529B22}"/>
              </a:ext>
            </a:extLst>
          </p:cNvPr>
          <p:cNvPicPr>
            <a:picLocks noChangeAspect="1"/>
          </p:cNvPicPr>
          <p:nvPr/>
        </p:nvPicPr>
        <p:blipFill>
          <a:blip r:embed="rId3"/>
          <a:stretch>
            <a:fillRect/>
          </a:stretch>
        </p:blipFill>
        <p:spPr>
          <a:xfrm>
            <a:off x="8952957" y="1994684"/>
            <a:ext cx="1450974" cy="1402202"/>
          </a:xfrm>
          <a:prstGeom prst="rect">
            <a:avLst/>
          </a:prstGeom>
        </p:spPr>
      </p:pic>
    </p:spTree>
    <p:extLst>
      <p:ext uri="{BB962C8B-B14F-4D97-AF65-F5344CB8AC3E}">
        <p14:creationId xmlns:p14="http://schemas.microsoft.com/office/powerpoint/2010/main" val="380115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7576B-1F96-460C-A9E7-356A1BB3E7CA}"/>
              </a:ext>
            </a:extLst>
          </p:cNvPr>
          <p:cNvSpPr>
            <a:spLocks noGrp="1"/>
          </p:cNvSpPr>
          <p:nvPr>
            <p:ph type="title"/>
          </p:nvPr>
        </p:nvSpPr>
        <p:spPr/>
        <p:txBody>
          <a:bodyPr/>
          <a:lstStyle/>
          <a:p>
            <a:r>
              <a:rPr lang="en-US" dirty="0"/>
              <a:t>Rising Employee Benefits Costs</a:t>
            </a:r>
          </a:p>
        </p:txBody>
      </p:sp>
      <p:pic>
        <p:nvPicPr>
          <p:cNvPr id="5" name="Picture 4">
            <a:extLst>
              <a:ext uri="{FF2B5EF4-FFF2-40B4-BE49-F238E27FC236}">
                <a16:creationId xmlns:a16="http://schemas.microsoft.com/office/drawing/2014/main" id="{8CFAA2E0-450B-49B6-9FEA-690888B2B054}"/>
              </a:ext>
            </a:extLst>
          </p:cNvPr>
          <p:cNvPicPr>
            <a:picLocks noChangeAspect="1"/>
          </p:cNvPicPr>
          <p:nvPr/>
        </p:nvPicPr>
        <p:blipFill>
          <a:blip r:embed="rId2"/>
          <a:stretch>
            <a:fillRect/>
          </a:stretch>
        </p:blipFill>
        <p:spPr>
          <a:xfrm>
            <a:off x="2870439" y="1506119"/>
            <a:ext cx="6451121" cy="4986756"/>
          </a:xfrm>
          <a:prstGeom prst="rect">
            <a:avLst/>
          </a:prstGeom>
        </p:spPr>
      </p:pic>
    </p:spTree>
    <p:extLst>
      <p:ext uri="{BB962C8B-B14F-4D97-AF65-F5344CB8AC3E}">
        <p14:creationId xmlns:p14="http://schemas.microsoft.com/office/powerpoint/2010/main" val="102712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3597-E919-44A0-9AB7-12096C8CB90C}"/>
              </a:ext>
            </a:extLst>
          </p:cNvPr>
          <p:cNvSpPr>
            <a:spLocks noGrp="1"/>
          </p:cNvSpPr>
          <p:nvPr>
            <p:ph type="title"/>
          </p:nvPr>
        </p:nvSpPr>
        <p:spPr/>
        <p:txBody>
          <a:bodyPr>
            <a:normAutofit/>
          </a:bodyPr>
          <a:lstStyle/>
          <a:p>
            <a:r>
              <a:rPr lang="en-US" sz="4200" dirty="0"/>
              <a:t>What is a Three-to-Five Year Benefits Strategy?</a:t>
            </a:r>
          </a:p>
        </p:txBody>
      </p:sp>
      <p:graphicFrame>
        <p:nvGraphicFramePr>
          <p:cNvPr id="4" name="Content Placeholder 3">
            <a:extLst>
              <a:ext uri="{FF2B5EF4-FFF2-40B4-BE49-F238E27FC236}">
                <a16:creationId xmlns:a16="http://schemas.microsoft.com/office/drawing/2014/main" id="{FEAD873C-BDDC-4408-88F0-838A6C8EF3FB}"/>
              </a:ext>
            </a:extLst>
          </p:cNvPr>
          <p:cNvGraphicFramePr>
            <a:graphicFrameLocks noGrp="1"/>
          </p:cNvGraphicFramePr>
          <p:nvPr>
            <p:ph sz="half" idx="1"/>
            <p:extLst>
              <p:ext uri="{D42A27DB-BD31-4B8C-83A1-F6EECF244321}">
                <p14:modId xmlns:p14="http://schemas.microsoft.com/office/powerpoint/2010/main" val="376019502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3F7034FC-C9BD-48BC-8522-76A5ED65B2FE}"/>
              </a:ext>
            </a:extLst>
          </p:cNvPr>
          <p:cNvSpPr>
            <a:spLocks noGrp="1"/>
          </p:cNvSpPr>
          <p:nvPr>
            <p:ph sz="half" idx="2"/>
          </p:nvPr>
        </p:nvSpPr>
        <p:spPr/>
        <p:txBody>
          <a:bodyPr>
            <a:normAutofit fontScale="85000" lnSpcReduction="20000"/>
          </a:bodyPr>
          <a:lstStyle/>
          <a:p>
            <a:r>
              <a:rPr lang="en-US" dirty="0"/>
              <a:t>A strategy that works </a:t>
            </a:r>
            <a:r>
              <a:rPr lang="en-US" i="1" dirty="0"/>
              <a:t>proactively</a:t>
            </a:r>
            <a:r>
              <a:rPr lang="en-US" dirty="0"/>
              <a:t> rather than </a:t>
            </a:r>
            <a:r>
              <a:rPr lang="en-US" i="1" dirty="0"/>
              <a:t>reactively </a:t>
            </a:r>
            <a:r>
              <a:rPr lang="en-US" dirty="0"/>
              <a:t>at addressing year-over-year healthcare costs and renewals.</a:t>
            </a:r>
          </a:p>
          <a:p>
            <a:r>
              <a:rPr lang="en-US" dirty="0"/>
              <a:t>Focus and direction on “where” we want the benefit plan to be.</a:t>
            </a:r>
          </a:p>
          <a:p>
            <a:r>
              <a:rPr lang="en-US" dirty="0"/>
              <a:t>Allows a company to make targeted and incremental changes over time, that align with cultural and organizational needs.</a:t>
            </a:r>
          </a:p>
          <a:p>
            <a:r>
              <a:rPr lang="en-US" dirty="0"/>
              <a:t>Requires active management of the healthcare plan, using claims analytics, benchmarking, and strategic consultation.</a:t>
            </a:r>
          </a:p>
        </p:txBody>
      </p:sp>
    </p:spTree>
    <p:extLst>
      <p:ext uri="{BB962C8B-B14F-4D97-AF65-F5344CB8AC3E}">
        <p14:creationId xmlns:p14="http://schemas.microsoft.com/office/powerpoint/2010/main" val="2931460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864D3-F923-477C-A647-7CD4CC9A3F48}"/>
              </a:ext>
            </a:extLst>
          </p:cNvPr>
          <p:cNvSpPr>
            <a:spLocks noGrp="1"/>
          </p:cNvSpPr>
          <p:nvPr>
            <p:ph type="title"/>
          </p:nvPr>
        </p:nvSpPr>
        <p:spPr/>
        <p:txBody>
          <a:bodyPr/>
          <a:lstStyle/>
          <a:p>
            <a:r>
              <a:rPr lang="en-US" dirty="0"/>
              <a:t>Employee Benefit Strategies by Employee Size</a:t>
            </a:r>
          </a:p>
        </p:txBody>
      </p:sp>
      <p:pic>
        <p:nvPicPr>
          <p:cNvPr id="6" name="Picture 5">
            <a:extLst>
              <a:ext uri="{FF2B5EF4-FFF2-40B4-BE49-F238E27FC236}">
                <a16:creationId xmlns:a16="http://schemas.microsoft.com/office/drawing/2014/main" id="{8CDCFA40-27E0-4FBE-AF1B-77A6B8F862B5}"/>
              </a:ext>
            </a:extLst>
          </p:cNvPr>
          <p:cNvPicPr>
            <a:picLocks noChangeAspect="1"/>
          </p:cNvPicPr>
          <p:nvPr/>
        </p:nvPicPr>
        <p:blipFill>
          <a:blip r:embed="rId2"/>
          <a:stretch>
            <a:fillRect/>
          </a:stretch>
        </p:blipFill>
        <p:spPr>
          <a:xfrm>
            <a:off x="1109358" y="3768851"/>
            <a:ext cx="2658086" cy="2414225"/>
          </a:xfrm>
          <a:prstGeom prst="rect">
            <a:avLst/>
          </a:prstGeom>
        </p:spPr>
      </p:pic>
      <p:pic>
        <p:nvPicPr>
          <p:cNvPr id="7" name="Picture 6">
            <a:extLst>
              <a:ext uri="{FF2B5EF4-FFF2-40B4-BE49-F238E27FC236}">
                <a16:creationId xmlns:a16="http://schemas.microsoft.com/office/drawing/2014/main" id="{AB377367-43F6-4FC6-8C98-FB1083874A6B}"/>
              </a:ext>
            </a:extLst>
          </p:cNvPr>
          <p:cNvPicPr>
            <a:picLocks noChangeAspect="1"/>
          </p:cNvPicPr>
          <p:nvPr/>
        </p:nvPicPr>
        <p:blipFill>
          <a:blip r:embed="rId2"/>
          <a:stretch>
            <a:fillRect/>
          </a:stretch>
        </p:blipFill>
        <p:spPr>
          <a:xfrm>
            <a:off x="1621191" y="3428999"/>
            <a:ext cx="2658086" cy="2414225"/>
          </a:xfrm>
          <a:prstGeom prst="rect">
            <a:avLst/>
          </a:prstGeom>
        </p:spPr>
      </p:pic>
      <p:sp>
        <p:nvSpPr>
          <p:cNvPr id="18" name="TextBox 17">
            <a:extLst>
              <a:ext uri="{FF2B5EF4-FFF2-40B4-BE49-F238E27FC236}">
                <a16:creationId xmlns:a16="http://schemas.microsoft.com/office/drawing/2014/main" id="{D311AA69-3497-42BA-8333-9271F2F4C047}"/>
              </a:ext>
            </a:extLst>
          </p:cNvPr>
          <p:cNvSpPr txBox="1"/>
          <p:nvPr/>
        </p:nvSpPr>
        <p:spPr>
          <a:xfrm>
            <a:off x="838200" y="1960323"/>
            <a:ext cx="9572492" cy="923330"/>
          </a:xfrm>
          <a:prstGeom prst="rect">
            <a:avLst/>
          </a:prstGeom>
          <a:noFill/>
        </p:spPr>
        <p:txBody>
          <a:bodyPr wrap="none" rtlCol="0">
            <a:spAutoFit/>
          </a:bodyPr>
          <a:lstStyle/>
          <a:p>
            <a:pPr marL="285750" indent="-285750">
              <a:buFont typeface="Arial" panose="020B0604020202020204" pitchFamily="34" charset="0"/>
              <a:buChar char="•"/>
            </a:pPr>
            <a:r>
              <a:rPr lang="en-US" dirty="0"/>
              <a:t>Health insurance is the largest employee benefit by use, cost, and expectations.</a:t>
            </a:r>
          </a:p>
          <a:p>
            <a:pPr marL="285750" indent="-285750">
              <a:buFont typeface="Arial" panose="020B0604020202020204" pitchFamily="34" charset="0"/>
              <a:buChar char="•"/>
            </a:pPr>
            <a:r>
              <a:rPr lang="en-US" dirty="0"/>
              <a:t>When it comes to a three-to-five year strategy, your approach can vary by the number employees.</a:t>
            </a:r>
          </a:p>
          <a:p>
            <a:pPr marL="285750" indent="-285750">
              <a:buFont typeface="Arial" panose="020B0604020202020204" pitchFamily="34" charset="0"/>
              <a:buChar char="•"/>
            </a:pPr>
            <a:r>
              <a:rPr lang="en-US" dirty="0"/>
              <a:t>Each size segment carries its own challenges and market limitations.</a:t>
            </a:r>
          </a:p>
        </p:txBody>
      </p:sp>
      <p:grpSp>
        <p:nvGrpSpPr>
          <p:cNvPr id="22" name="Group 21">
            <a:extLst>
              <a:ext uri="{FF2B5EF4-FFF2-40B4-BE49-F238E27FC236}">
                <a16:creationId xmlns:a16="http://schemas.microsoft.com/office/drawing/2014/main" id="{CF40631F-0F1D-4933-8A2E-C6FF2B3D8D93}"/>
              </a:ext>
            </a:extLst>
          </p:cNvPr>
          <p:cNvGrpSpPr/>
          <p:nvPr/>
        </p:nvGrpSpPr>
        <p:grpSpPr>
          <a:xfrm>
            <a:off x="1380412" y="2979025"/>
            <a:ext cx="9431176" cy="2774697"/>
            <a:chOff x="1008344" y="3415252"/>
            <a:chExt cx="9431176" cy="2774697"/>
          </a:xfrm>
        </p:grpSpPr>
        <p:pic>
          <p:nvPicPr>
            <p:cNvPr id="11" name="Picture 10">
              <a:extLst>
                <a:ext uri="{FF2B5EF4-FFF2-40B4-BE49-F238E27FC236}">
                  <a16:creationId xmlns:a16="http://schemas.microsoft.com/office/drawing/2014/main" id="{D4E3ECF3-0369-4611-9CD2-7B37959400B3}"/>
                </a:ext>
              </a:extLst>
            </p:cNvPr>
            <p:cNvPicPr>
              <a:picLocks noChangeAspect="1"/>
            </p:cNvPicPr>
            <p:nvPr/>
          </p:nvPicPr>
          <p:blipFill>
            <a:blip r:embed="rId3"/>
            <a:stretch>
              <a:fillRect/>
            </a:stretch>
          </p:blipFill>
          <p:spPr>
            <a:xfrm>
              <a:off x="7665600" y="3422125"/>
              <a:ext cx="2773920" cy="2767824"/>
            </a:xfrm>
            <a:prstGeom prst="rect">
              <a:avLst/>
            </a:prstGeom>
            <a:solidFill>
              <a:schemeClr val="accent6">
                <a:lumMod val="20000"/>
                <a:lumOff val="80000"/>
              </a:schemeClr>
            </a:solidFill>
          </p:spPr>
        </p:pic>
        <p:sp>
          <p:nvSpPr>
            <p:cNvPr id="17" name="TextBox 16">
              <a:extLst>
                <a:ext uri="{FF2B5EF4-FFF2-40B4-BE49-F238E27FC236}">
                  <a16:creationId xmlns:a16="http://schemas.microsoft.com/office/drawing/2014/main" id="{2531BAE1-82F3-44A1-B69C-60952FC49A8A}"/>
                </a:ext>
              </a:extLst>
            </p:cNvPr>
            <p:cNvSpPr txBox="1"/>
            <p:nvPr/>
          </p:nvSpPr>
          <p:spPr>
            <a:xfrm>
              <a:off x="7665600" y="3557844"/>
              <a:ext cx="2773920" cy="461665"/>
            </a:xfrm>
            <a:prstGeom prst="rect">
              <a:avLst/>
            </a:prstGeom>
            <a:noFill/>
          </p:spPr>
          <p:txBody>
            <a:bodyPr wrap="square" rtlCol="0">
              <a:spAutoFit/>
            </a:bodyPr>
            <a:lstStyle/>
            <a:p>
              <a:pPr algn="ctr"/>
              <a:r>
                <a:rPr lang="en-US" sz="2400" dirty="0"/>
                <a:t>100+</a:t>
              </a:r>
            </a:p>
          </p:txBody>
        </p:sp>
        <p:sp>
          <p:nvSpPr>
            <p:cNvPr id="19" name="TextBox 18">
              <a:extLst>
                <a:ext uri="{FF2B5EF4-FFF2-40B4-BE49-F238E27FC236}">
                  <a16:creationId xmlns:a16="http://schemas.microsoft.com/office/drawing/2014/main" id="{EAF2F118-3CF6-443F-8989-A80E19E2D97D}"/>
                </a:ext>
              </a:extLst>
            </p:cNvPr>
            <p:cNvSpPr txBox="1"/>
            <p:nvPr/>
          </p:nvSpPr>
          <p:spPr>
            <a:xfrm>
              <a:off x="7665600" y="4252947"/>
              <a:ext cx="2773920" cy="1200329"/>
            </a:xfrm>
            <a:prstGeom prst="rect">
              <a:avLst/>
            </a:prstGeom>
            <a:noFill/>
          </p:spPr>
          <p:txBody>
            <a:bodyPr wrap="square">
              <a:spAutoFit/>
            </a:bodyPr>
            <a:lstStyle/>
            <a:p>
              <a:pPr marL="285750" indent="-285750">
                <a:buFont typeface="Arial" panose="020B0604020202020204" pitchFamily="34" charset="0"/>
                <a:buChar char="•"/>
              </a:pPr>
              <a:r>
                <a:rPr lang="en-US" sz="1800" dirty="0"/>
                <a:t>Generally, Partially Self-Funded</a:t>
              </a:r>
            </a:p>
            <a:p>
              <a:pPr marL="285750" indent="-285750">
                <a:buFont typeface="Arial" panose="020B0604020202020204" pitchFamily="34" charset="0"/>
                <a:buChar char="•"/>
              </a:pPr>
              <a:r>
                <a:rPr lang="en-US" sz="1800" dirty="0"/>
                <a:t>Fully-Insured</a:t>
              </a:r>
            </a:p>
            <a:p>
              <a:pPr marL="285750" indent="-285750">
                <a:buFont typeface="Arial" panose="020B0604020202020204" pitchFamily="34" charset="0"/>
                <a:buChar char="•"/>
              </a:pPr>
              <a:r>
                <a:rPr lang="en-US" sz="1800" dirty="0"/>
                <a:t>Level-Funded</a:t>
              </a:r>
            </a:p>
          </p:txBody>
        </p:sp>
        <p:grpSp>
          <p:nvGrpSpPr>
            <p:cNvPr id="8" name="Group 7">
              <a:extLst>
                <a:ext uri="{FF2B5EF4-FFF2-40B4-BE49-F238E27FC236}">
                  <a16:creationId xmlns:a16="http://schemas.microsoft.com/office/drawing/2014/main" id="{37AC26BC-9933-4A53-A8D1-3E603FB03FD7}"/>
                </a:ext>
              </a:extLst>
            </p:cNvPr>
            <p:cNvGrpSpPr/>
            <p:nvPr/>
          </p:nvGrpSpPr>
          <p:grpSpPr>
            <a:xfrm>
              <a:off x="1008344" y="3415252"/>
              <a:ext cx="6145866" cy="2767824"/>
              <a:chOff x="1008344" y="3415252"/>
              <a:chExt cx="6145866" cy="2767824"/>
            </a:xfrm>
          </p:grpSpPr>
          <p:pic>
            <p:nvPicPr>
              <p:cNvPr id="10" name="Picture 9">
                <a:extLst>
                  <a:ext uri="{FF2B5EF4-FFF2-40B4-BE49-F238E27FC236}">
                    <a16:creationId xmlns:a16="http://schemas.microsoft.com/office/drawing/2014/main" id="{B4E1521A-4888-43DD-858F-7D4299B02445}"/>
                  </a:ext>
                </a:extLst>
              </p:cNvPr>
              <p:cNvPicPr>
                <a:picLocks noChangeAspect="1"/>
              </p:cNvPicPr>
              <p:nvPr/>
            </p:nvPicPr>
            <p:blipFill>
              <a:blip r:embed="rId3"/>
              <a:stretch>
                <a:fillRect/>
              </a:stretch>
            </p:blipFill>
            <p:spPr>
              <a:xfrm>
                <a:off x="4380290" y="3415252"/>
                <a:ext cx="2773920" cy="2767824"/>
              </a:xfrm>
              <a:prstGeom prst="rect">
                <a:avLst/>
              </a:prstGeom>
              <a:solidFill>
                <a:schemeClr val="accent1">
                  <a:lumMod val="40000"/>
                  <a:lumOff val="60000"/>
                </a:schemeClr>
              </a:solidFill>
            </p:spPr>
          </p:pic>
          <p:sp>
            <p:nvSpPr>
              <p:cNvPr id="15" name="TextBox 14">
                <a:extLst>
                  <a:ext uri="{FF2B5EF4-FFF2-40B4-BE49-F238E27FC236}">
                    <a16:creationId xmlns:a16="http://schemas.microsoft.com/office/drawing/2014/main" id="{5378A348-95BC-4AE7-8798-094E001F1125}"/>
                  </a:ext>
                </a:extLst>
              </p:cNvPr>
              <p:cNvSpPr txBox="1"/>
              <p:nvPr/>
            </p:nvSpPr>
            <p:spPr>
              <a:xfrm>
                <a:off x="4410606" y="3557844"/>
                <a:ext cx="2743603" cy="461665"/>
              </a:xfrm>
              <a:prstGeom prst="rect">
                <a:avLst/>
              </a:prstGeom>
              <a:noFill/>
            </p:spPr>
            <p:txBody>
              <a:bodyPr wrap="square" rtlCol="0">
                <a:spAutoFit/>
              </a:bodyPr>
              <a:lstStyle/>
              <a:p>
                <a:pPr algn="ctr"/>
                <a:r>
                  <a:rPr lang="en-US" sz="2400" dirty="0"/>
                  <a:t>51-100</a:t>
                </a:r>
              </a:p>
            </p:txBody>
          </p:sp>
          <p:sp>
            <p:nvSpPr>
              <p:cNvPr id="20" name="TextBox 19">
                <a:extLst>
                  <a:ext uri="{FF2B5EF4-FFF2-40B4-BE49-F238E27FC236}">
                    <a16:creationId xmlns:a16="http://schemas.microsoft.com/office/drawing/2014/main" id="{95003BC3-9B52-4AA1-985A-F750ADFD1F12}"/>
                  </a:ext>
                </a:extLst>
              </p:cNvPr>
              <p:cNvSpPr txBox="1"/>
              <p:nvPr/>
            </p:nvSpPr>
            <p:spPr>
              <a:xfrm>
                <a:off x="4380290" y="4252947"/>
                <a:ext cx="2773919" cy="1477328"/>
              </a:xfrm>
              <a:prstGeom prst="rect">
                <a:avLst/>
              </a:prstGeom>
              <a:noFill/>
            </p:spPr>
            <p:txBody>
              <a:bodyPr wrap="square">
                <a:spAutoFit/>
              </a:bodyPr>
              <a:lstStyle/>
              <a:p>
                <a:pPr marL="285750" indent="-285750">
                  <a:buFont typeface="Arial" panose="020B0604020202020204" pitchFamily="34" charset="0"/>
                  <a:buChar char="•"/>
                </a:pPr>
                <a:r>
                  <a:rPr lang="en-US" sz="1800" dirty="0"/>
                  <a:t>Fully-Insured</a:t>
                </a:r>
              </a:p>
              <a:p>
                <a:pPr marL="285750" indent="-285750">
                  <a:buFont typeface="Arial" panose="020B0604020202020204" pitchFamily="34" charset="0"/>
                  <a:buChar char="•"/>
                </a:pPr>
                <a:r>
                  <a:rPr lang="en-US" dirty="0"/>
                  <a:t>Level-Funded</a:t>
                </a:r>
              </a:p>
              <a:p>
                <a:pPr marL="285750" indent="-285750">
                  <a:buFont typeface="Arial" panose="020B0604020202020204" pitchFamily="34" charset="0"/>
                  <a:buChar char="•"/>
                </a:pPr>
                <a:r>
                  <a:rPr lang="en-US" dirty="0"/>
                  <a:t>On the Cusp of Partially Self-Funded</a:t>
                </a:r>
              </a:p>
              <a:p>
                <a:pPr marL="285750" indent="-285750">
                  <a:buFont typeface="Arial" panose="020B0604020202020204" pitchFamily="34" charset="0"/>
                  <a:buChar char="•"/>
                </a:pPr>
                <a:endParaRPr lang="en-US" sz="1800" dirty="0"/>
              </a:p>
            </p:txBody>
          </p:sp>
          <p:grpSp>
            <p:nvGrpSpPr>
              <p:cNvPr id="5" name="Group 4">
                <a:extLst>
                  <a:ext uri="{FF2B5EF4-FFF2-40B4-BE49-F238E27FC236}">
                    <a16:creationId xmlns:a16="http://schemas.microsoft.com/office/drawing/2014/main" id="{80C92D9F-EDBA-4650-8B43-E8D85E25EC22}"/>
                  </a:ext>
                </a:extLst>
              </p:cNvPr>
              <p:cNvGrpSpPr/>
              <p:nvPr/>
            </p:nvGrpSpPr>
            <p:grpSpPr>
              <a:xfrm>
                <a:off x="1008344" y="3428999"/>
                <a:ext cx="2759100" cy="2754077"/>
                <a:chOff x="1008344" y="3428999"/>
                <a:chExt cx="2759100" cy="2754077"/>
              </a:xfrm>
            </p:grpSpPr>
            <p:sp>
              <p:nvSpPr>
                <p:cNvPr id="9" name="Rectangle 8">
                  <a:extLst>
                    <a:ext uri="{FF2B5EF4-FFF2-40B4-BE49-F238E27FC236}">
                      <a16:creationId xmlns:a16="http://schemas.microsoft.com/office/drawing/2014/main" id="{32D016F3-B533-46EF-99E5-C3A8D7A60C38}"/>
                    </a:ext>
                  </a:extLst>
                </p:cNvPr>
                <p:cNvSpPr/>
                <p:nvPr/>
              </p:nvSpPr>
              <p:spPr>
                <a:xfrm>
                  <a:off x="1008345" y="3428999"/>
                  <a:ext cx="2759099" cy="275407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254B05A4-EF89-4940-B8B9-56DBB8E5647F}"/>
                    </a:ext>
                  </a:extLst>
                </p:cNvPr>
                <p:cNvSpPr txBox="1"/>
                <p:nvPr/>
              </p:nvSpPr>
              <p:spPr>
                <a:xfrm>
                  <a:off x="1008345" y="3557844"/>
                  <a:ext cx="2759099" cy="461665"/>
                </a:xfrm>
                <a:prstGeom prst="rect">
                  <a:avLst/>
                </a:prstGeom>
                <a:noFill/>
              </p:spPr>
              <p:txBody>
                <a:bodyPr wrap="square" rtlCol="0">
                  <a:spAutoFit/>
                </a:bodyPr>
                <a:lstStyle/>
                <a:p>
                  <a:pPr algn="ctr"/>
                  <a:r>
                    <a:rPr lang="en-US" sz="2400" dirty="0"/>
                    <a:t>Under 50</a:t>
                  </a:r>
                </a:p>
              </p:txBody>
            </p:sp>
            <p:sp>
              <p:nvSpPr>
                <p:cNvPr id="21" name="TextBox 20">
                  <a:extLst>
                    <a:ext uri="{FF2B5EF4-FFF2-40B4-BE49-F238E27FC236}">
                      <a16:creationId xmlns:a16="http://schemas.microsoft.com/office/drawing/2014/main" id="{BB846156-C20E-4DDC-B1B0-28F9F5737A32}"/>
                    </a:ext>
                  </a:extLst>
                </p:cNvPr>
                <p:cNvSpPr txBox="1"/>
                <p:nvPr/>
              </p:nvSpPr>
              <p:spPr>
                <a:xfrm>
                  <a:off x="1008344" y="4254777"/>
                  <a:ext cx="2759099" cy="923330"/>
                </a:xfrm>
                <a:prstGeom prst="rect">
                  <a:avLst/>
                </a:prstGeom>
                <a:noFill/>
              </p:spPr>
              <p:txBody>
                <a:bodyPr wrap="square">
                  <a:spAutoFit/>
                </a:bodyPr>
                <a:lstStyle/>
                <a:p>
                  <a:pPr marL="285750" indent="-285750">
                    <a:buFont typeface="Arial" panose="020B0604020202020204" pitchFamily="34" charset="0"/>
                    <a:buChar char="•"/>
                  </a:pPr>
                  <a:r>
                    <a:rPr lang="en-US" sz="1800" dirty="0"/>
                    <a:t>Fully-Insured/ACA</a:t>
                  </a:r>
                </a:p>
                <a:p>
                  <a:pPr marL="285750" indent="-285750">
                    <a:buFont typeface="Arial" panose="020B0604020202020204" pitchFamily="34" charset="0"/>
                    <a:buChar char="•"/>
                  </a:pPr>
                  <a:r>
                    <a:rPr lang="en-US" sz="1800" dirty="0"/>
                    <a:t>Level-Funded</a:t>
                  </a:r>
                </a:p>
                <a:p>
                  <a:pPr marL="285750" indent="-285750">
                    <a:buFont typeface="Arial" panose="020B0604020202020204" pitchFamily="34" charset="0"/>
                    <a:buChar char="•"/>
                  </a:pPr>
                  <a:r>
                    <a:rPr lang="en-US" dirty="0"/>
                    <a:t>MEWA Plans</a:t>
                  </a:r>
                  <a:endParaRPr lang="en-US" sz="1800" dirty="0"/>
                </a:p>
              </p:txBody>
            </p:sp>
          </p:grpSp>
        </p:grpSp>
      </p:grpSp>
      <p:sp>
        <p:nvSpPr>
          <p:cNvPr id="23" name="TextBox 22">
            <a:extLst>
              <a:ext uri="{FF2B5EF4-FFF2-40B4-BE49-F238E27FC236}">
                <a16:creationId xmlns:a16="http://schemas.microsoft.com/office/drawing/2014/main" id="{BF76F8A6-8A40-4C76-8307-C62A615C47BE}"/>
              </a:ext>
            </a:extLst>
          </p:cNvPr>
          <p:cNvSpPr txBox="1"/>
          <p:nvPr/>
        </p:nvSpPr>
        <p:spPr>
          <a:xfrm>
            <a:off x="0" y="6249798"/>
            <a:ext cx="12192000" cy="369332"/>
          </a:xfrm>
          <a:prstGeom prst="rect">
            <a:avLst/>
          </a:prstGeom>
          <a:noFill/>
        </p:spPr>
        <p:txBody>
          <a:bodyPr wrap="square" rtlCol="0">
            <a:spAutoFit/>
          </a:bodyPr>
          <a:lstStyle/>
          <a:p>
            <a:pPr algn="ctr"/>
            <a:r>
              <a:rPr lang="en-US" i="1" dirty="0">
                <a:solidFill>
                  <a:schemeClr val="accent1"/>
                </a:solidFill>
              </a:rPr>
              <a:t>Regardless of company size, providing a strong and affordable benefits package should be a priority amongst all employers </a:t>
            </a:r>
          </a:p>
        </p:txBody>
      </p:sp>
    </p:spTree>
    <p:extLst>
      <p:ext uri="{BB962C8B-B14F-4D97-AF65-F5344CB8AC3E}">
        <p14:creationId xmlns:p14="http://schemas.microsoft.com/office/powerpoint/2010/main" val="2049998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9EB84-3ADD-4730-A976-9A8ECDBB605E}"/>
              </a:ext>
            </a:extLst>
          </p:cNvPr>
          <p:cNvSpPr>
            <a:spLocks noGrp="1"/>
          </p:cNvSpPr>
          <p:nvPr>
            <p:ph type="ctrTitle"/>
          </p:nvPr>
        </p:nvSpPr>
        <p:spPr/>
        <p:txBody>
          <a:bodyPr/>
          <a:lstStyle/>
          <a:p>
            <a:r>
              <a:rPr lang="en-US" dirty="0"/>
              <a:t>Funding Arrangement</a:t>
            </a:r>
          </a:p>
        </p:txBody>
      </p:sp>
    </p:spTree>
    <p:extLst>
      <p:ext uri="{BB962C8B-B14F-4D97-AF65-F5344CB8AC3E}">
        <p14:creationId xmlns:p14="http://schemas.microsoft.com/office/powerpoint/2010/main" val="1974743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D4550-107F-478D-8F0F-47D69BDB521D}"/>
              </a:ext>
            </a:extLst>
          </p:cNvPr>
          <p:cNvSpPr>
            <a:spLocks noGrp="1"/>
          </p:cNvSpPr>
          <p:nvPr>
            <p:ph type="title"/>
          </p:nvPr>
        </p:nvSpPr>
        <p:spPr/>
        <p:txBody>
          <a:bodyPr/>
          <a:lstStyle/>
          <a:p>
            <a:r>
              <a:rPr lang="en-US" dirty="0"/>
              <a:t>Funding Arrangement</a:t>
            </a:r>
          </a:p>
        </p:txBody>
      </p:sp>
      <p:sp>
        <p:nvSpPr>
          <p:cNvPr id="3" name="Content Placeholder 2">
            <a:extLst>
              <a:ext uri="{FF2B5EF4-FFF2-40B4-BE49-F238E27FC236}">
                <a16:creationId xmlns:a16="http://schemas.microsoft.com/office/drawing/2014/main" id="{D95DBD96-1A54-4636-BFC7-7BF4F4739831}"/>
              </a:ext>
            </a:extLst>
          </p:cNvPr>
          <p:cNvSpPr>
            <a:spLocks noGrp="1"/>
          </p:cNvSpPr>
          <p:nvPr>
            <p:ph idx="1"/>
          </p:nvPr>
        </p:nvSpPr>
        <p:spPr>
          <a:xfrm>
            <a:off x="603308" y="1581185"/>
            <a:ext cx="10515600" cy="4351338"/>
          </a:xfrm>
        </p:spPr>
        <p:txBody>
          <a:bodyPr>
            <a:normAutofit/>
          </a:bodyPr>
          <a:lstStyle/>
          <a:p>
            <a:r>
              <a:rPr lang="en-US" dirty="0"/>
              <a:t>It is critical for Credit Unions to evaluate the three traditional funding methods for their group benefit plans: </a:t>
            </a:r>
          </a:p>
          <a:p>
            <a:pPr lvl="1"/>
            <a:r>
              <a:rPr lang="en-US" dirty="0"/>
              <a:t>Fully-Insured</a:t>
            </a:r>
          </a:p>
          <a:p>
            <a:pPr lvl="1"/>
            <a:r>
              <a:rPr lang="en-US" dirty="0"/>
              <a:t>Level-funded</a:t>
            </a:r>
          </a:p>
          <a:p>
            <a:pPr lvl="1"/>
            <a:r>
              <a:rPr lang="en-US" dirty="0"/>
              <a:t>Partially self-funded</a:t>
            </a:r>
          </a:p>
          <a:p>
            <a:r>
              <a:rPr lang="en-US" dirty="0"/>
              <a:t>All three provide different cash flow, risk, and cost benefits.</a:t>
            </a:r>
          </a:p>
          <a:p>
            <a:r>
              <a:rPr lang="en-US" dirty="0"/>
              <a:t>Which funding arrangement makes sense for each client is specific to their risk preferences, cash flow, and administrative needs.</a:t>
            </a:r>
          </a:p>
          <a:p>
            <a:r>
              <a:rPr lang="en-US" dirty="0"/>
              <a:t>Funding options vary by client size and market.</a:t>
            </a:r>
          </a:p>
        </p:txBody>
      </p:sp>
      <p:sp>
        <p:nvSpPr>
          <p:cNvPr id="4" name="TextBox 3">
            <a:extLst>
              <a:ext uri="{FF2B5EF4-FFF2-40B4-BE49-F238E27FC236}">
                <a16:creationId xmlns:a16="http://schemas.microsoft.com/office/drawing/2014/main" id="{FC9C2588-F16A-4F1E-85AC-E44A878960A6}"/>
              </a:ext>
            </a:extLst>
          </p:cNvPr>
          <p:cNvSpPr txBox="1"/>
          <p:nvPr/>
        </p:nvSpPr>
        <p:spPr>
          <a:xfrm>
            <a:off x="1" y="5823020"/>
            <a:ext cx="12192000" cy="400110"/>
          </a:xfrm>
          <a:prstGeom prst="rect">
            <a:avLst/>
          </a:prstGeom>
          <a:noFill/>
        </p:spPr>
        <p:txBody>
          <a:bodyPr wrap="square" rtlCol="0">
            <a:spAutoFit/>
          </a:bodyPr>
          <a:lstStyle/>
          <a:p>
            <a:pPr algn="ctr"/>
            <a:r>
              <a:rPr lang="en-US" sz="2000" i="1" dirty="0">
                <a:solidFill>
                  <a:schemeClr val="accent1"/>
                </a:solidFill>
              </a:rPr>
              <a:t>Employers can evaluate these funding arrangements for their full suite of benefit plans.</a:t>
            </a:r>
          </a:p>
        </p:txBody>
      </p:sp>
    </p:spTree>
    <p:extLst>
      <p:ext uri="{BB962C8B-B14F-4D97-AF65-F5344CB8AC3E}">
        <p14:creationId xmlns:p14="http://schemas.microsoft.com/office/powerpoint/2010/main" val="2848869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DE2A9B3-8280-4A38-89DF-7A1D65BA522A}"/>
              </a:ext>
            </a:extLst>
          </p:cNvPr>
          <p:cNvGrpSpPr/>
          <p:nvPr/>
        </p:nvGrpSpPr>
        <p:grpSpPr>
          <a:xfrm>
            <a:off x="1656824" y="1606491"/>
            <a:ext cx="8118475" cy="4800600"/>
            <a:chOff x="2286000" y="1066800"/>
            <a:chExt cx="8118475" cy="4800600"/>
          </a:xfrm>
        </p:grpSpPr>
        <p:graphicFrame>
          <p:nvGraphicFramePr>
            <p:cNvPr id="2" name="Diagram 1">
              <a:extLst>
                <a:ext uri="{FF2B5EF4-FFF2-40B4-BE49-F238E27FC236}">
                  <a16:creationId xmlns:a16="http://schemas.microsoft.com/office/drawing/2014/main" id="{BD391025-C039-4343-A4D2-CC9EED794A07}"/>
                </a:ext>
              </a:extLst>
            </p:cNvPr>
            <p:cNvGraphicFramePr/>
            <p:nvPr>
              <p:extLst>
                <p:ext uri="{D42A27DB-BD31-4B8C-83A1-F6EECF244321}">
                  <p14:modId xmlns:p14="http://schemas.microsoft.com/office/powerpoint/2010/main" val="3000537553"/>
                </p:ext>
              </p:extLst>
            </p:nvPr>
          </p:nvGraphicFramePr>
          <p:xfrm>
            <a:off x="2286000" y="1066800"/>
            <a:ext cx="8001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244" name="Group 5">
              <a:extLst>
                <a:ext uri="{FF2B5EF4-FFF2-40B4-BE49-F238E27FC236}">
                  <a16:creationId xmlns:a16="http://schemas.microsoft.com/office/drawing/2014/main" id="{9AA43CDD-38A4-424C-872A-2649A8D0118B}"/>
                </a:ext>
              </a:extLst>
            </p:cNvPr>
            <p:cNvGrpSpPr>
              <a:grpSpLocks/>
            </p:cNvGrpSpPr>
            <p:nvPr/>
          </p:nvGrpSpPr>
          <p:grpSpPr bwMode="auto">
            <a:xfrm>
              <a:off x="5192713" y="4430717"/>
              <a:ext cx="5211762" cy="1316034"/>
              <a:chOff x="2606040" y="1653603"/>
              <a:chExt cx="4632960" cy="1315595"/>
            </a:xfrm>
            <a:solidFill>
              <a:schemeClr val="bg2"/>
            </a:solidFill>
          </p:grpSpPr>
          <p:sp>
            <p:nvSpPr>
              <p:cNvPr id="7" name="Round Same Side Corner Rectangle 6">
                <a:extLst>
                  <a:ext uri="{FF2B5EF4-FFF2-40B4-BE49-F238E27FC236}">
                    <a16:creationId xmlns:a16="http://schemas.microsoft.com/office/drawing/2014/main" id="{179E84CE-2028-4CDE-9C9C-EE37419B588A}"/>
                  </a:ext>
                </a:extLst>
              </p:cNvPr>
              <p:cNvSpPr/>
              <p:nvPr/>
            </p:nvSpPr>
            <p:spPr>
              <a:xfrm rot="5400000">
                <a:off x="4326612" y="-5080"/>
                <a:ext cx="1191815" cy="4632960"/>
              </a:xfrm>
              <a:prstGeom prst="round2Same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8" name="Round Same Side Corner Rectangle 4">
                <a:extLst>
                  <a:ext uri="{FF2B5EF4-FFF2-40B4-BE49-F238E27FC236}">
                    <a16:creationId xmlns:a16="http://schemas.microsoft.com/office/drawing/2014/main" id="{22A8CDB9-99E2-454A-84B2-70ECCC533E50}"/>
                  </a:ext>
                </a:extLst>
              </p:cNvPr>
              <p:cNvSpPr/>
              <p:nvPr/>
            </p:nvSpPr>
            <p:spPr>
              <a:xfrm>
                <a:off x="2606040" y="1653603"/>
                <a:ext cx="4632960" cy="1315595"/>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60960" tIns="30480" rIns="60960" bIns="30480" spcCol="1270" anchor="ctr"/>
              <a:lstStyle/>
              <a:p>
                <a:pPr marL="171450" lvl="1" indent="-171450" defTabSz="711200">
                  <a:lnSpc>
                    <a:spcPct val="90000"/>
                  </a:lnSpc>
                  <a:spcAft>
                    <a:spcPct val="15000"/>
                  </a:spcAft>
                  <a:buFontTx/>
                  <a:buChar char="••"/>
                  <a:defRPr/>
                </a:pPr>
                <a:r>
                  <a:rPr lang="en-US" altLang="en-US" sz="1200" dirty="0"/>
                  <a:t>Elimination of some ACA requirements:</a:t>
                </a:r>
              </a:p>
              <a:p>
                <a:pPr marL="342900" lvl="2" indent="-171450" defTabSz="711200">
                  <a:lnSpc>
                    <a:spcPct val="90000"/>
                  </a:lnSpc>
                  <a:spcAft>
                    <a:spcPct val="15000"/>
                  </a:spcAft>
                  <a:buFontTx/>
                  <a:buChar char="••"/>
                  <a:defRPr/>
                </a:pPr>
                <a:r>
                  <a:rPr lang="en-US" altLang="en-US" sz="1200" dirty="0"/>
                  <a:t>ACA Insurer Fee (3%)</a:t>
                </a:r>
              </a:p>
              <a:p>
                <a:pPr marL="342900" lvl="2" indent="-171450" defTabSz="711200">
                  <a:lnSpc>
                    <a:spcPct val="90000"/>
                  </a:lnSpc>
                  <a:spcAft>
                    <a:spcPct val="15000"/>
                  </a:spcAft>
                  <a:buFontTx/>
                  <a:buChar char="••"/>
                  <a:defRPr/>
                </a:pPr>
                <a:r>
                  <a:rPr lang="en-US" altLang="en-US" sz="1200" dirty="0"/>
                  <a:t>Community Rating</a:t>
                </a:r>
              </a:p>
              <a:p>
                <a:pPr marL="171450" lvl="1" indent="-171450" defTabSz="711200">
                  <a:lnSpc>
                    <a:spcPct val="90000"/>
                  </a:lnSpc>
                  <a:spcAft>
                    <a:spcPct val="15000"/>
                  </a:spcAft>
                  <a:buFontTx/>
                  <a:buChar char="••"/>
                  <a:defRPr/>
                </a:pPr>
                <a:r>
                  <a:rPr lang="en-US" altLang="en-US" sz="1200" dirty="0"/>
                  <a:t>Retention of unused claims dollars and reserves</a:t>
                </a:r>
              </a:p>
              <a:p>
                <a:pPr marL="171450" lvl="1" indent="-171450" defTabSz="711200">
                  <a:lnSpc>
                    <a:spcPct val="90000"/>
                  </a:lnSpc>
                  <a:spcAft>
                    <a:spcPct val="15000"/>
                  </a:spcAft>
                  <a:buFontTx/>
                  <a:buChar char="••"/>
                  <a:defRPr/>
                </a:pPr>
                <a:r>
                  <a:rPr lang="en-US" altLang="en-US" sz="1200" dirty="0"/>
                  <a:t>More control and customization of plan design</a:t>
                </a:r>
              </a:p>
              <a:p>
                <a:pPr marL="171450" lvl="1" indent="-171450" defTabSz="711200">
                  <a:lnSpc>
                    <a:spcPct val="90000"/>
                  </a:lnSpc>
                  <a:spcAft>
                    <a:spcPct val="15000"/>
                  </a:spcAft>
                  <a:buFontTx/>
                  <a:buChar char="••"/>
                  <a:defRPr/>
                </a:pPr>
                <a:r>
                  <a:rPr lang="en-US" altLang="en-US" sz="1200" dirty="0"/>
                  <a:t>More transparency of costs, commission,  and claims</a:t>
                </a:r>
              </a:p>
              <a:p>
                <a:pPr marL="171450" lvl="1" indent="-171450" defTabSz="711200">
                  <a:lnSpc>
                    <a:spcPct val="90000"/>
                  </a:lnSpc>
                  <a:spcAft>
                    <a:spcPct val="15000"/>
                  </a:spcAft>
                  <a:buFontTx/>
                  <a:buChar char="••"/>
                  <a:defRPr/>
                </a:pPr>
                <a:r>
                  <a:rPr lang="en-US" altLang="en-US" sz="1200" dirty="0"/>
                  <a:t>Larger market with reinsurance carriers</a:t>
                </a:r>
              </a:p>
            </p:txBody>
          </p:sp>
        </p:grpSp>
      </p:grpSp>
      <p:sp>
        <p:nvSpPr>
          <p:cNvPr id="10" name="Title 1">
            <a:extLst>
              <a:ext uri="{FF2B5EF4-FFF2-40B4-BE49-F238E27FC236}">
                <a16:creationId xmlns:a16="http://schemas.microsoft.com/office/drawing/2014/main" id="{5AC0ABAE-40AA-4A0E-BF5C-D8F4DE1249F7}"/>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Funding Arrangement: Benefits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14575</TotalTime>
  <Words>1950</Words>
  <Application>Microsoft Office PowerPoint</Application>
  <PresentationFormat>Widescreen</PresentationFormat>
  <Paragraphs>264</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Today’s Presenters</vt:lpstr>
      <vt:lpstr>Why is a Three-to-Five Year Benefits Strategy Vital for Your Credit Union?</vt:lpstr>
      <vt:lpstr>Employee Benefits Are Important</vt:lpstr>
      <vt:lpstr>Rising Employee Benefits Costs</vt:lpstr>
      <vt:lpstr>What is a Three-to-Five Year Benefits Strategy?</vt:lpstr>
      <vt:lpstr>Employee Benefit Strategies by Employee Size</vt:lpstr>
      <vt:lpstr>Funding Arrangement</vt:lpstr>
      <vt:lpstr>Funding Arrangement</vt:lpstr>
      <vt:lpstr>PowerPoint Presentation</vt:lpstr>
      <vt:lpstr>PowerPoint Presentation</vt:lpstr>
      <vt:lpstr>Funding: Example</vt:lpstr>
      <vt:lpstr>Funding: Example</vt:lpstr>
      <vt:lpstr>Strategic Plan Design</vt:lpstr>
      <vt:lpstr>Strategic Plan Design</vt:lpstr>
      <vt:lpstr>Strategic Plan Design: Example</vt:lpstr>
      <vt:lpstr>Strategic Plan Design: Example</vt:lpstr>
      <vt:lpstr>Wellness</vt:lpstr>
      <vt:lpstr>Wellness</vt:lpstr>
      <vt:lpstr>Wellness: Example</vt:lpstr>
      <vt:lpstr>Wellness: Example</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Richie</dc:creator>
  <cp:lastModifiedBy>Nadine Ferere</cp:lastModifiedBy>
  <cp:revision>37</cp:revision>
  <dcterms:created xsi:type="dcterms:W3CDTF">2021-04-30T19:19:45Z</dcterms:created>
  <dcterms:modified xsi:type="dcterms:W3CDTF">2021-10-14T18:05:19Z</dcterms:modified>
</cp:coreProperties>
</file>